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19"/>
  </p:notesMasterIdLst>
  <p:sldIdLst>
    <p:sldId id="261" r:id="rId2"/>
    <p:sldId id="288" r:id="rId3"/>
    <p:sldId id="282" r:id="rId4"/>
    <p:sldId id="283" r:id="rId5"/>
    <p:sldId id="273" r:id="rId6"/>
    <p:sldId id="274" r:id="rId7"/>
    <p:sldId id="275" r:id="rId8"/>
    <p:sldId id="276" r:id="rId9"/>
    <p:sldId id="277" r:id="rId10"/>
    <p:sldId id="278" r:id="rId11"/>
    <p:sldId id="279" r:id="rId12"/>
    <p:sldId id="280" r:id="rId13"/>
    <p:sldId id="281" r:id="rId14"/>
    <p:sldId id="284" r:id="rId15"/>
    <p:sldId id="285" r:id="rId16"/>
    <p:sldId id="286" r:id="rId17"/>
    <p:sldId id="287" r:id="rId18"/>
  </p:sldIdLst>
  <p:sldSz cx="9144000" cy="6858000" type="screen4x3"/>
  <p:notesSz cx="6858000" cy="9144000"/>
  <p:embeddedFontLst>
    <p:embeddedFont>
      <p:font typeface="A GOOGLE" panose="020B0600030500050000" pitchFamily="34"/>
      <p:regular r:id="rId20"/>
    </p:embeddedFont>
    <p:embeddedFont>
      <p:font typeface="Calibri" panose="020F0502020204030204" pitchFamily="34" charset="0"/>
      <p:regular r:id="rId21"/>
      <p:bold r:id="rId22"/>
      <p:italic r:id="rId23"/>
      <p:boldItalic r:id="rId24"/>
    </p:embeddedFont>
    <p:embeddedFont>
      <p:font typeface="Tahoma" panose="020B0604030504040204" pitchFamily="34" charset="0"/>
      <p:regular r:id="rId25"/>
      <p:bold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00"/>
    <a:srgbClr val="0070C0"/>
    <a:srgbClr val="FF0000"/>
    <a:srgbClr val="C0C0C0"/>
    <a:srgbClr val="FFFFFF"/>
    <a:srgbClr val="000000"/>
    <a:srgbClr val="17375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3651" autoAdjust="0"/>
  </p:normalViewPr>
  <p:slideViewPr>
    <p:cSldViewPr>
      <p:cViewPr varScale="1">
        <p:scale>
          <a:sx n="151" d="100"/>
          <a:sy n="151" d="100"/>
        </p:scale>
        <p:origin x="2080" y="7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font" Target="fonts/font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6B1EA6A-E067-431B-A784-54FB7B408C8F}" type="datetimeFigureOut">
              <a:rPr lang="en-US" smtClean="0"/>
              <a:pPr/>
              <a:t>11/8/2023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1715520-4B69-44A1-99FC-A8313DF798FD}"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r>
              <a:rPr lang="fa-IR" dirty="0"/>
              <a:t>همایش کارآفرینی</a:t>
            </a:r>
            <a:endParaRPr lang="en-US" dirty="0"/>
          </a:p>
        </p:txBody>
      </p:sp>
      <p:sp>
        <p:nvSpPr>
          <p:cNvPr id="4" name="Slide Number Placeholder 3"/>
          <p:cNvSpPr>
            <a:spLocks noGrp="1"/>
          </p:cNvSpPr>
          <p:nvPr>
            <p:ph type="sldNum" sz="quarter" idx="10"/>
          </p:nvPr>
        </p:nvSpPr>
        <p:spPr/>
        <p:txBody>
          <a:bodyPr/>
          <a:lstStyle/>
          <a:p>
            <a:fld id="{61715520-4B69-44A1-99FC-A8313DF798FD}" type="slidenum">
              <a:rPr lang="en-US" smtClean="0"/>
              <a:pPr/>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r>
              <a:rPr lang="fa-IR" dirty="0"/>
              <a:t>همایش کارآفرینی1</a:t>
            </a:r>
            <a:r>
              <a:rPr lang="fa-IR" baseline="0" dirty="0"/>
              <a:t> </a:t>
            </a:r>
            <a:endParaRPr lang="en-US" dirty="0"/>
          </a:p>
        </p:txBody>
      </p:sp>
      <p:sp>
        <p:nvSpPr>
          <p:cNvPr id="4" name="Slide Number Placeholder 3"/>
          <p:cNvSpPr>
            <a:spLocks noGrp="1"/>
          </p:cNvSpPr>
          <p:nvPr>
            <p:ph type="sldNum" sz="quarter" idx="10"/>
          </p:nvPr>
        </p:nvSpPr>
        <p:spPr/>
        <p:txBody>
          <a:bodyPr/>
          <a:lstStyle/>
          <a:p>
            <a:fld id="{61715520-4B69-44A1-99FC-A8313DF798FD}" type="slidenum">
              <a:rPr lang="en-US" smtClean="0"/>
              <a:pPr/>
              <a:t>12</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r>
              <a:rPr lang="fa-IR" dirty="0"/>
              <a:t>همایش کارآفرینی1</a:t>
            </a:r>
            <a:r>
              <a:rPr lang="fa-IR" baseline="0" dirty="0"/>
              <a:t> </a:t>
            </a:r>
            <a:endParaRPr lang="en-US" dirty="0"/>
          </a:p>
        </p:txBody>
      </p:sp>
      <p:sp>
        <p:nvSpPr>
          <p:cNvPr id="4" name="Slide Number Placeholder 3"/>
          <p:cNvSpPr>
            <a:spLocks noGrp="1"/>
          </p:cNvSpPr>
          <p:nvPr>
            <p:ph type="sldNum" sz="quarter" idx="10"/>
          </p:nvPr>
        </p:nvSpPr>
        <p:spPr/>
        <p:txBody>
          <a:bodyPr/>
          <a:lstStyle/>
          <a:p>
            <a:fld id="{61715520-4B69-44A1-99FC-A8313DF798FD}" type="slidenum">
              <a:rPr lang="en-US" smtClean="0"/>
              <a:pPr/>
              <a:t>13</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r>
              <a:rPr lang="fa-IR" dirty="0"/>
              <a:t>همایش کارآفرینی1</a:t>
            </a:r>
            <a:r>
              <a:rPr lang="fa-IR" baseline="0" dirty="0"/>
              <a:t> </a:t>
            </a:r>
            <a:endParaRPr lang="en-US" dirty="0"/>
          </a:p>
        </p:txBody>
      </p:sp>
      <p:sp>
        <p:nvSpPr>
          <p:cNvPr id="4" name="Slide Number Placeholder 3"/>
          <p:cNvSpPr>
            <a:spLocks noGrp="1"/>
          </p:cNvSpPr>
          <p:nvPr>
            <p:ph type="sldNum" sz="quarter" idx="10"/>
          </p:nvPr>
        </p:nvSpPr>
        <p:spPr/>
        <p:txBody>
          <a:bodyPr/>
          <a:lstStyle/>
          <a:p>
            <a:fld id="{61715520-4B69-44A1-99FC-A8313DF798FD}" type="slidenum">
              <a:rPr lang="en-US" smtClean="0"/>
              <a:pPr/>
              <a:t>14</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1715520-4B69-44A1-99FC-A8313DF798FD}" type="slidenum">
              <a:rPr lang="en-US" smtClean="0"/>
              <a:pPr/>
              <a:t>15</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1715520-4B69-44A1-99FC-A8313DF798FD}" type="slidenum">
              <a:rPr lang="en-US" smtClean="0"/>
              <a:pPr/>
              <a:t>16</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1715520-4B69-44A1-99FC-A8313DF798FD}" type="slidenum">
              <a:rPr lang="en-US" smtClean="0"/>
              <a:pPr/>
              <a:t>3</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r>
              <a:rPr lang="fa-IR" dirty="0"/>
              <a:t>همایش کارآفرینی1</a:t>
            </a:r>
            <a:r>
              <a:rPr lang="fa-IR" baseline="0" dirty="0"/>
              <a:t> </a:t>
            </a:r>
            <a:endParaRPr lang="en-US" dirty="0"/>
          </a:p>
        </p:txBody>
      </p:sp>
      <p:sp>
        <p:nvSpPr>
          <p:cNvPr id="4" name="Slide Number Placeholder 3"/>
          <p:cNvSpPr>
            <a:spLocks noGrp="1"/>
          </p:cNvSpPr>
          <p:nvPr>
            <p:ph type="sldNum" sz="quarter" idx="10"/>
          </p:nvPr>
        </p:nvSpPr>
        <p:spPr/>
        <p:txBody>
          <a:bodyPr/>
          <a:lstStyle/>
          <a:p>
            <a:fld id="{61715520-4B69-44A1-99FC-A8313DF798FD}" type="slidenum">
              <a:rPr lang="en-US" smtClean="0"/>
              <a:pPr/>
              <a:t>5</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r>
              <a:rPr lang="fa-IR" dirty="0"/>
              <a:t>همایش کارآفرینی1</a:t>
            </a:r>
            <a:r>
              <a:rPr lang="fa-IR" baseline="0" dirty="0"/>
              <a:t> </a:t>
            </a:r>
            <a:endParaRPr lang="en-US" dirty="0"/>
          </a:p>
        </p:txBody>
      </p:sp>
      <p:sp>
        <p:nvSpPr>
          <p:cNvPr id="4" name="Slide Number Placeholder 3"/>
          <p:cNvSpPr>
            <a:spLocks noGrp="1"/>
          </p:cNvSpPr>
          <p:nvPr>
            <p:ph type="sldNum" sz="quarter" idx="10"/>
          </p:nvPr>
        </p:nvSpPr>
        <p:spPr/>
        <p:txBody>
          <a:bodyPr/>
          <a:lstStyle/>
          <a:p>
            <a:fld id="{61715520-4B69-44A1-99FC-A8313DF798FD}" type="slidenum">
              <a:rPr lang="en-US" smtClean="0"/>
              <a:pPr/>
              <a:t>6</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r>
              <a:rPr lang="fa-IR" dirty="0"/>
              <a:t>همایش کارآفرینی1</a:t>
            </a:r>
            <a:r>
              <a:rPr lang="fa-IR" baseline="0" dirty="0"/>
              <a:t> </a:t>
            </a:r>
            <a:endParaRPr lang="en-US" dirty="0"/>
          </a:p>
        </p:txBody>
      </p:sp>
      <p:sp>
        <p:nvSpPr>
          <p:cNvPr id="4" name="Slide Number Placeholder 3"/>
          <p:cNvSpPr>
            <a:spLocks noGrp="1"/>
          </p:cNvSpPr>
          <p:nvPr>
            <p:ph type="sldNum" sz="quarter" idx="10"/>
          </p:nvPr>
        </p:nvSpPr>
        <p:spPr/>
        <p:txBody>
          <a:bodyPr/>
          <a:lstStyle/>
          <a:p>
            <a:fld id="{61715520-4B69-44A1-99FC-A8313DF798FD}" type="slidenum">
              <a:rPr lang="en-US" smtClean="0"/>
              <a:pPr/>
              <a:t>7</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r>
              <a:rPr lang="fa-IR" dirty="0"/>
              <a:t>همایش کارآفرینی1</a:t>
            </a:r>
            <a:r>
              <a:rPr lang="fa-IR" baseline="0" dirty="0"/>
              <a:t> </a:t>
            </a:r>
            <a:endParaRPr lang="en-US" dirty="0"/>
          </a:p>
        </p:txBody>
      </p:sp>
      <p:sp>
        <p:nvSpPr>
          <p:cNvPr id="4" name="Slide Number Placeholder 3"/>
          <p:cNvSpPr>
            <a:spLocks noGrp="1"/>
          </p:cNvSpPr>
          <p:nvPr>
            <p:ph type="sldNum" sz="quarter" idx="10"/>
          </p:nvPr>
        </p:nvSpPr>
        <p:spPr/>
        <p:txBody>
          <a:bodyPr/>
          <a:lstStyle/>
          <a:p>
            <a:fld id="{61715520-4B69-44A1-99FC-A8313DF798FD}" type="slidenum">
              <a:rPr lang="en-US" smtClean="0"/>
              <a:pPr/>
              <a:t>8</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r>
              <a:rPr lang="fa-IR" dirty="0"/>
              <a:t>همایش کارآفرینی1</a:t>
            </a:r>
            <a:r>
              <a:rPr lang="fa-IR" baseline="0" dirty="0"/>
              <a:t> </a:t>
            </a:r>
            <a:endParaRPr lang="en-US" dirty="0"/>
          </a:p>
        </p:txBody>
      </p:sp>
      <p:sp>
        <p:nvSpPr>
          <p:cNvPr id="4" name="Slide Number Placeholder 3"/>
          <p:cNvSpPr>
            <a:spLocks noGrp="1"/>
          </p:cNvSpPr>
          <p:nvPr>
            <p:ph type="sldNum" sz="quarter" idx="10"/>
          </p:nvPr>
        </p:nvSpPr>
        <p:spPr/>
        <p:txBody>
          <a:bodyPr/>
          <a:lstStyle/>
          <a:p>
            <a:fld id="{61715520-4B69-44A1-99FC-A8313DF798FD}" type="slidenum">
              <a:rPr lang="en-US" smtClean="0"/>
              <a:pPr/>
              <a:t>9</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r>
              <a:rPr lang="fa-IR" dirty="0"/>
              <a:t>همایش کارآفرینی1</a:t>
            </a:r>
            <a:r>
              <a:rPr lang="fa-IR" baseline="0" dirty="0"/>
              <a:t> </a:t>
            </a:r>
            <a:endParaRPr lang="en-US" dirty="0"/>
          </a:p>
        </p:txBody>
      </p:sp>
      <p:sp>
        <p:nvSpPr>
          <p:cNvPr id="4" name="Slide Number Placeholder 3"/>
          <p:cNvSpPr>
            <a:spLocks noGrp="1"/>
          </p:cNvSpPr>
          <p:nvPr>
            <p:ph type="sldNum" sz="quarter" idx="10"/>
          </p:nvPr>
        </p:nvSpPr>
        <p:spPr/>
        <p:txBody>
          <a:bodyPr/>
          <a:lstStyle/>
          <a:p>
            <a:fld id="{61715520-4B69-44A1-99FC-A8313DF798FD}" type="slidenum">
              <a:rPr lang="en-US" smtClean="0"/>
              <a:pPr/>
              <a:t>10</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r>
              <a:rPr lang="fa-IR" dirty="0"/>
              <a:t>همایش کارآفرینی1</a:t>
            </a:r>
            <a:r>
              <a:rPr lang="fa-IR" baseline="0" dirty="0"/>
              <a:t> </a:t>
            </a:r>
            <a:endParaRPr lang="en-US" dirty="0"/>
          </a:p>
        </p:txBody>
      </p:sp>
      <p:sp>
        <p:nvSpPr>
          <p:cNvPr id="4" name="Slide Number Placeholder 3"/>
          <p:cNvSpPr>
            <a:spLocks noGrp="1"/>
          </p:cNvSpPr>
          <p:nvPr>
            <p:ph type="sldNum" sz="quarter" idx="10"/>
          </p:nvPr>
        </p:nvSpPr>
        <p:spPr/>
        <p:txBody>
          <a:bodyPr/>
          <a:lstStyle/>
          <a:p>
            <a:fld id="{61715520-4B69-44A1-99FC-A8313DF798FD}" type="slidenum">
              <a:rPr lang="en-US" smtClean="0"/>
              <a:pPr/>
              <a:t>11</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9"/>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730220D6-6835-4F49-AE10-E6D307FC7F5D}" type="datetimeFigureOut">
              <a:rPr lang="en-US" smtClean="0"/>
              <a:pPr/>
              <a:t>11/8/2023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89D3468-8C9B-4361-AC6A-AE86434ECDF7}"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30220D6-6835-4F49-AE10-E6D307FC7F5D}" type="datetimeFigureOut">
              <a:rPr lang="en-US" smtClean="0"/>
              <a:pPr/>
              <a:t>11/8/2023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89D3468-8C9B-4361-AC6A-AE86434ECDF7}"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2"/>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42"/>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30220D6-6835-4F49-AE10-E6D307FC7F5D}" type="datetimeFigureOut">
              <a:rPr lang="en-US" smtClean="0"/>
              <a:pPr/>
              <a:t>11/8/2023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89D3468-8C9B-4361-AC6A-AE86434ECDF7}"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30220D6-6835-4F49-AE10-E6D307FC7F5D}" type="datetimeFigureOut">
              <a:rPr lang="en-US" smtClean="0"/>
              <a:pPr/>
              <a:t>11/8/2023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89D3468-8C9B-4361-AC6A-AE86434ECDF7}"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7"/>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30220D6-6835-4F49-AE10-E6D307FC7F5D}" type="datetimeFigureOut">
              <a:rPr lang="en-US" smtClean="0"/>
              <a:pPr/>
              <a:t>11/8/2023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89D3468-8C9B-4361-AC6A-AE86434ECDF7}"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4"/>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4"/>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30220D6-6835-4F49-AE10-E6D307FC7F5D}" type="datetimeFigureOut">
              <a:rPr lang="en-US" smtClean="0"/>
              <a:pPr/>
              <a:t>11/8/2023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89D3468-8C9B-4361-AC6A-AE86434ECDF7}"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33"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33"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30220D6-6835-4F49-AE10-E6D307FC7F5D}" type="datetimeFigureOut">
              <a:rPr lang="en-US" smtClean="0"/>
              <a:pPr/>
              <a:t>11/8/2023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89D3468-8C9B-4361-AC6A-AE86434ECDF7}"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30220D6-6835-4F49-AE10-E6D307FC7F5D}" type="datetimeFigureOut">
              <a:rPr lang="en-US" smtClean="0"/>
              <a:pPr/>
              <a:t>11/8/2023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89D3468-8C9B-4361-AC6A-AE86434ECDF7}"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30220D6-6835-4F49-AE10-E6D307FC7F5D}" type="datetimeFigureOut">
              <a:rPr lang="en-US" smtClean="0"/>
              <a:pPr/>
              <a:t>11/8/2023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89D3468-8C9B-4361-AC6A-AE86434ECDF7}"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8"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4"/>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8" y="1435104"/>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30220D6-6835-4F49-AE10-E6D307FC7F5D}" type="datetimeFigureOut">
              <a:rPr lang="en-US" smtClean="0"/>
              <a:pPr/>
              <a:t>11/8/2023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89D3468-8C9B-4361-AC6A-AE86434ECDF7}"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9"/>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30220D6-6835-4F49-AE10-E6D307FC7F5D}" type="datetimeFigureOut">
              <a:rPr lang="en-US" smtClean="0"/>
              <a:pPr/>
              <a:t>11/8/2023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89D3468-8C9B-4361-AC6A-AE86434ECDF7}"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4"/>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4"/>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30220D6-6835-4F49-AE10-E6D307FC7F5D}" type="datetimeFigureOut">
              <a:rPr lang="en-US" smtClean="0"/>
              <a:pPr/>
              <a:t>11/8/2023</a:t>
            </a:fld>
            <a:endParaRPr lang="en-US"/>
          </a:p>
        </p:txBody>
      </p:sp>
      <p:sp>
        <p:nvSpPr>
          <p:cNvPr id="5" name="Footer Placeholder 4"/>
          <p:cNvSpPr>
            <a:spLocks noGrp="1"/>
          </p:cNvSpPr>
          <p:nvPr>
            <p:ph type="ftr" sz="quarter" idx="3"/>
          </p:nvPr>
        </p:nvSpPr>
        <p:spPr>
          <a:xfrm>
            <a:off x="3124200" y="6356354"/>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4"/>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89D3468-8C9B-4361-AC6A-AE86434ECDF7}"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axkadeh\food\Axkade9908.jpg"/>
          <p:cNvPicPr>
            <a:picLocks noChangeAspect="1" noChangeArrowheads="1"/>
          </p:cNvPicPr>
          <p:nvPr/>
        </p:nvPicPr>
        <p:blipFill>
          <a:blip r:embed="rId3" cstate="print">
            <a:lum bright="-20000" contrast="-40000"/>
          </a:blip>
          <a:srcRect/>
          <a:stretch>
            <a:fillRect/>
          </a:stretch>
        </p:blipFill>
        <p:spPr bwMode="auto">
          <a:xfrm>
            <a:off x="0" y="0"/>
            <a:ext cx="9144000" cy="6858000"/>
          </a:xfrm>
          <a:prstGeom prst="rect">
            <a:avLst/>
          </a:prstGeom>
          <a:noFill/>
        </p:spPr>
      </p:pic>
      <p:sp>
        <p:nvSpPr>
          <p:cNvPr id="22" name="Rectangle 21"/>
          <p:cNvSpPr/>
          <p:nvPr/>
        </p:nvSpPr>
        <p:spPr>
          <a:xfrm>
            <a:off x="0" y="6057900"/>
            <a:ext cx="9144000" cy="8001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chemeClr val="bg1"/>
                </a:solidFill>
                <a:cs typeface="12   Yagut_shsmrt" pitchFamily="2" charset="-78"/>
              </a:rPr>
              <a:t>startupweekend.ir/events</a:t>
            </a:r>
          </a:p>
        </p:txBody>
      </p:sp>
      <p:sp>
        <p:nvSpPr>
          <p:cNvPr id="14" name="Rectangle 13"/>
          <p:cNvSpPr/>
          <p:nvPr/>
        </p:nvSpPr>
        <p:spPr>
          <a:xfrm>
            <a:off x="0" y="1066800"/>
            <a:ext cx="9144000" cy="2114551"/>
          </a:xfrm>
          <a:prstGeom prst="rect">
            <a:avLst/>
          </a:prstGeom>
          <a:solidFill>
            <a:srgbClr val="0070C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p>
        </p:txBody>
      </p:sp>
      <p:sp>
        <p:nvSpPr>
          <p:cNvPr id="16" name="Rectangle 15"/>
          <p:cNvSpPr/>
          <p:nvPr/>
        </p:nvSpPr>
        <p:spPr>
          <a:xfrm>
            <a:off x="0" y="1062097"/>
            <a:ext cx="7239000" cy="2185214"/>
          </a:xfrm>
          <a:prstGeom prst="rect">
            <a:avLst/>
          </a:prstGeom>
          <a:noFill/>
          <a:ln>
            <a:noFill/>
          </a:ln>
        </p:spPr>
        <p:txBody>
          <a:bodyPr wrap="square">
            <a:spAutoFit/>
          </a:bodyPr>
          <a:lstStyle/>
          <a:p>
            <a:pPr algn="r" rtl="1"/>
            <a:r>
              <a:rPr lang="fa-IR" sz="4800" dirty="0">
                <a:solidFill>
                  <a:srgbClr val="FFFF00"/>
                </a:solidFill>
                <a:effectLst>
                  <a:outerShdw blurRad="38100" dist="38100" dir="2700000" algn="tl">
                    <a:srgbClr val="000000">
                      <a:alpha val="43137"/>
                    </a:srgbClr>
                  </a:outerShdw>
                </a:effectLst>
                <a:cs typeface="Dast Nevis" pitchFamily="66" charset="-78"/>
              </a:rPr>
              <a:t>دلیل برای حضور شما در  رویداد</a:t>
            </a:r>
          </a:p>
          <a:p>
            <a:pPr algn="r" rtl="1"/>
            <a:r>
              <a:rPr lang="fa-IR" sz="8800" dirty="0">
                <a:solidFill>
                  <a:srgbClr val="00B0F0"/>
                </a:solidFill>
                <a:effectLst>
                  <a:outerShdw blurRad="38100" dist="38100" dir="2700000" algn="tl">
                    <a:srgbClr val="000000">
                      <a:alpha val="43137"/>
                    </a:srgbClr>
                  </a:outerShdw>
                </a:effectLst>
                <a:cs typeface="Dast Nevis" pitchFamily="66" charset="-78"/>
              </a:rPr>
              <a:t>استارتاپ ویکند</a:t>
            </a:r>
            <a:endParaRPr lang="en-US" sz="13800" dirty="0">
              <a:solidFill>
                <a:srgbClr val="00B0F0"/>
              </a:solidFill>
              <a:effectLst>
                <a:outerShdw blurRad="38100" dist="38100" dir="2700000" algn="tl">
                  <a:srgbClr val="000000">
                    <a:alpha val="43137"/>
                  </a:srgbClr>
                </a:outerShdw>
              </a:effectLst>
              <a:cs typeface="Dast Nevis" pitchFamily="66" charset="-78"/>
            </a:endParaRPr>
          </a:p>
        </p:txBody>
      </p:sp>
      <p:sp>
        <p:nvSpPr>
          <p:cNvPr id="15" name="Rectangle 14"/>
          <p:cNvSpPr/>
          <p:nvPr/>
        </p:nvSpPr>
        <p:spPr>
          <a:xfrm>
            <a:off x="7049069" y="1060609"/>
            <a:ext cx="1713931" cy="2215991"/>
          </a:xfrm>
          <a:prstGeom prst="rect">
            <a:avLst/>
          </a:prstGeom>
        </p:spPr>
        <p:txBody>
          <a:bodyPr wrap="none">
            <a:spAutoFit/>
          </a:bodyPr>
          <a:lstStyle/>
          <a:p>
            <a:r>
              <a:rPr lang="fa-IR" sz="13800" dirty="0">
                <a:solidFill>
                  <a:srgbClr val="FF0000"/>
                </a:solidFill>
                <a:latin typeface="A GOOGLE" pitchFamily="34"/>
                <a:cs typeface="B Titr" pitchFamily="2" charset="-78"/>
              </a:rPr>
              <a:t>10</a:t>
            </a:r>
            <a:endParaRPr lang="en-US" sz="13800" dirty="0">
              <a:solidFill>
                <a:srgbClr val="FF0000"/>
              </a:solidFill>
              <a:latin typeface="A GOOGLE" pitchFamily="34"/>
              <a:cs typeface="B Titr" pitchFamily="2" charset="-78"/>
            </a:endParaRPr>
          </a:p>
        </p:txBody>
      </p:sp>
      <p:pic>
        <p:nvPicPr>
          <p:cNvPr id="17" name="Picture 2" descr="F:\nasseri\Dropbox\work\my logo.png"/>
          <p:cNvPicPr>
            <a:picLocks noChangeAspect="1" noChangeArrowheads="1"/>
          </p:cNvPicPr>
          <p:nvPr/>
        </p:nvPicPr>
        <p:blipFill>
          <a:blip r:embed="rId4" cstate="print"/>
          <a:srcRect/>
          <a:stretch>
            <a:fillRect/>
          </a:stretch>
        </p:blipFill>
        <p:spPr bwMode="auto">
          <a:xfrm>
            <a:off x="76200" y="3352800"/>
            <a:ext cx="1461553" cy="1219200"/>
          </a:xfrm>
          <a:prstGeom prst="rect">
            <a:avLst/>
          </a:prstGeom>
          <a:noFill/>
        </p:spPr>
      </p:pic>
      <p:pic>
        <p:nvPicPr>
          <p:cNvPr id="18" name="Picture 2" descr="C:\Users\naseri\Desktop\karya_logo.png"/>
          <p:cNvPicPr>
            <a:picLocks noChangeAspect="1" noChangeArrowheads="1"/>
          </p:cNvPicPr>
          <p:nvPr/>
        </p:nvPicPr>
        <p:blipFill>
          <a:blip r:embed="rId5" cstate="print"/>
          <a:srcRect/>
          <a:stretch>
            <a:fillRect/>
          </a:stretch>
        </p:blipFill>
        <p:spPr bwMode="auto">
          <a:xfrm>
            <a:off x="1143000" y="3581400"/>
            <a:ext cx="2340864" cy="914400"/>
          </a:xfrm>
          <a:prstGeom prst="rect">
            <a:avLst/>
          </a:prstGeom>
          <a:noFill/>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4" descr="F:\axkadeh\Axkade8068.jpg"/>
          <p:cNvPicPr>
            <a:picLocks noChangeAspect="1" noChangeArrowheads="1"/>
          </p:cNvPicPr>
          <p:nvPr/>
        </p:nvPicPr>
        <p:blipFill>
          <a:blip r:embed="rId3" cstate="print">
            <a:lum bright="-20000" contrast="-40000"/>
          </a:blip>
          <a:srcRect t="10000" r="10000"/>
          <a:stretch>
            <a:fillRect/>
          </a:stretch>
        </p:blipFill>
        <p:spPr bwMode="auto">
          <a:xfrm>
            <a:off x="0" y="0"/>
            <a:ext cx="9144000" cy="6858000"/>
          </a:xfrm>
          <a:prstGeom prst="rect">
            <a:avLst/>
          </a:prstGeom>
          <a:noFill/>
        </p:spPr>
      </p:pic>
      <p:sp>
        <p:nvSpPr>
          <p:cNvPr id="15" name="Rectangle 14"/>
          <p:cNvSpPr/>
          <p:nvPr/>
        </p:nvSpPr>
        <p:spPr>
          <a:xfrm>
            <a:off x="-838200" y="-1143000"/>
            <a:ext cx="5607625" cy="11079956"/>
          </a:xfrm>
          <a:prstGeom prst="rect">
            <a:avLst/>
          </a:prstGeom>
        </p:spPr>
        <p:txBody>
          <a:bodyPr wrap="none">
            <a:spAutoFit/>
          </a:bodyPr>
          <a:lstStyle/>
          <a:p>
            <a:r>
              <a:rPr lang="fa-IR" sz="71400" dirty="0">
                <a:solidFill>
                  <a:schemeClr val="bg1">
                    <a:lumMod val="50000"/>
                  </a:schemeClr>
                </a:solidFill>
                <a:latin typeface="A GOOGLE" pitchFamily="34"/>
                <a:cs typeface="B Titr" pitchFamily="2" charset="-78"/>
              </a:rPr>
              <a:t>6</a:t>
            </a:r>
            <a:endParaRPr lang="en-US" sz="71400" dirty="0">
              <a:solidFill>
                <a:schemeClr val="bg1">
                  <a:lumMod val="50000"/>
                </a:schemeClr>
              </a:solidFill>
              <a:latin typeface="A GOOGLE" pitchFamily="34"/>
              <a:cs typeface="B Titr" pitchFamily="2" charset="-78"/>
            </a:endParaRPr>
          </a:p>
        </p:txBody>
      </p:sp>
      <p:sp>
        <p:nvSpPr>
          <p:cNvPr id="7" name="Rectangle 6"/>
          <p:cNvSpPr/>
          <p:nvPr/>
        </p:nvSpPr>
        <p:spPr>
          <a:xfrm>
            <a:off x="1828800" y="4419600"/>
            <a:ext cx="7315200" cy="1828800"/>
          </a:xfrm>
          <a:prstGeom prst="rect">
            <a:avLst/>
          </a:prstGeom>
          <a:solidFill>
            <a:srgbClr val="FF000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rtl="1"/>
            <a:endParaRPr lang="en-US" sz="7200" dirty="0">
              <a:solidFill>
                <a:srgbClr val="FFFFFF"/>
              </a:solidFill>
              <a:cs typeface="QuranTaha" pitchFamily="2" charset="-78"/>
            </a:endParaRPr>
          </a:p>
        </p:txBody>
      </p:sp>
      <p:sp>
        <p:nvSpPr>
          <p:cNvPr id="10" name="Rectangle 9"/>
          <p:cNvSpPr/>
          <p:nvPr/>
        </p:nvSpPr>
        <p:spPr>
          <a:xfrm>
            <a:off x="-228600" y="2240340"/>
            <a:ext cx="4953000" cy="1569660"/>
          </a:xfrm>
          <a:prstGeom prst="rect">
            <a:avLst/>
          </a:prstGeom>
          <a:noFill/>
          <a:ln>
            <a:noFill/>
          </a:ln>
        </p:spPr>
        <p:txBody>
          <a:bodyPr wrap="square">
            <a:spAutoFit/>
          </a:bodyPr>
          <a:lstStyle/>
          <a:p>
            <a:pPr algn="ctr" rtl="1"/>
            <a:r>
              <a:rPr lang="fa-IR" sz="9600" dirty="0">
                <a:solidFill>
                  <a:srgbClr val="FFFF00"/>
                </a:solidFill>
                <a:effectLst>
                  <a:outerShdw blurRad="38100" dist="38100" dir="2700000" algn="tl">
                    <a:srgbClr val="000000">
                      <a:alpha val="43137"/>
                    </a:srgbClr>
                  </a:outerShdw>
                </a:effectLst>
                <a:latin typeface="Quarantine BRK" pitchFamily="2" charset="0"/>
                <a:cs typeface="QuranTaha" pitchFamily="2" charset="-78"/>
              </a:rPr>
              <a:t>مهارت</a:t>
            </a:r>
            <a:endParaRPr lang="en-US" sz="9600" dirty="0">
              <a:solidFill>
                <a:srgbClr val="FFFF00"/>
              </a:solidFill>
              <a:effectLst>
                <a:outerShdw blurRad="38100" dist="38100" dir="2700000" algn="tl">
                  <a:srgbClr val="000000">
                    <a:alpha val="43137"/>
                  </a:srgbClr>
                </a:outerShdw>
              </a:effectLst>
              <a:latin typeface="Quarantine BRK" pitchFamily="2" charset="0"/>
              <a:cs typeface="QuranTaha" pitchFamily="2" charset="-78"/>
            </a:endParaRPr>
          </a:p>
        </p:txBody>
      </p:sp>
      <p:sp>
        <p:nvSpPr>
          <p:cNvPr id="13" name="Rectangle 12"/>
          <p:cNvSpPr/>
          <p:nvPr/>
        </p:nvSpPr>
        <p:spPr>
          <a:xfrm rot="18697637">
            <a:off x="-957666" y="4393941"/>
            <a:ext cx="4129378" cy="923330"/>
          </a:xfrm>
          <a:prstGeom prst="rect">
            <a:avLst/>
          </a:prstGeom>
          <a:noFill/>
          <a:ln>
            <a:noFill/>
          </a:ln>
        </p:spPr>
        <p:txBody>
          <a:bodyPr wrap="square">
            <a:spAutoFit/>
          </a:bodyPr>
          <a:lstStyle/>
          <a:p>
            <a:pPr rtl="1"/>
            <a:r>
              <a:rPr lang="fa-IR" sz="5400" dirty="0">
                <a:solidFill>
                  <a:srgbClr val="92D050"/>
                </a:solidFill>
                <a:latin typeface="Quarantine BRK" pitchFamily="2" charset="0"/>
                <a:cs typeface="B Yekan" pitchFamily="2" charset="-78"/>
              </a:rPr>
              <a:t>های کارآفرینی</a:t>
            </a:r>
            <a:endParaRPr lang="en-US" sz="5400" dirty="0">
              <a:solidFill>
                <a:srgbClr val="92D050"/>
              </a:solidFill>
              <a:latin typeface="Quarantine BRK" pitchFamily="2" charset="0"/>
              <a:cs typeface="B Yekan" pitchFamily="2" charset="-78"/>
            </a:endParaRPr>
          </a:p>
        </p:txBody>
      </p:sp>
      <p:sp>
        <p:nvSpPr>
          <p:cNvPr id="11" name="Rectangle 10"/>
          <p:cNvSpPr/>
          <p:nvPr/>
        </p:nvSpPr>
        <p:spPr>
          <a:xfrm>
            <a:off x="1447800" y="-152400"/>
            <a:ext cx="3581400" cy="923330"/>
          </a:xfrm>
          <a:prstGeom prst="rect">
            <a:avLst/>
          </a:prstGeom>
          <a:noFill/>
          <a:ln>
            <a:noFill/>
          </a:ln>
        </p:spPr>
        <p:txBody>
          <a:bodyPr wrap="square">
            <a:spAutoFit/>
          </a:bodyPr>
          <a:lstStyle/>
          <a:p>
            <a:pPr rtl="1"/>
            <a:r>
              <a:rPr lang="fa-IR" sz="5400" dirty="0">
                <a:solidFill>
                  <a:srgbClr val="92D050"/>
                </a:solidFill>
                <a:latin typeface="Quarantine BRK" pitchFamily="2" charset="0"/>
                <a:cs typeface="B Yekan" pitchFamily="2" charset="-78"/>
              </a:rPr>
              <a:t>کسب</a:t>
            </a:r>
            <a:endParaRPr lang="en-US" sz="5400" dirty="0">
              <a:solidFill>
                <a:srgbClr val="92D050"/>
              </a:solidFill>
              <a:latin typeface="Quarantine BRK" pitchFamily="2" charset="0"/>
              <a:cs typeface="B Yekan" pitchFamily="2" charset="-78"/>
            </a:endParaRPr>
          </a:p>
        </p:txBody>
      </p:sp>
      <p:sp>
        <p:nvSpPr>
          <p:cNvPr id="14" name="TextBox 13"/>
          <p:cNvSpPr txBox="1"/>
          <p:nvPr/>
        </p:nvSpPr>
        <p:spPr>
          <a:xfrm>
            <a:off x="2057400" y="4634805"/>
            <a:ext cx="7010400" cy="1384995"/>
          </a:xfrm>
          <a:prstGeom prst="rect">
            <a:avLst/>
          </a:prstGeom>
          <a:noFill/>
        </p:spPr>
        <p:txBody>
          <a:bodyPr wrap="square" rtlCol="0">
            <a:spAutoFit/>
          </a:bodyPr>
          <a:lstStyle/>
          <a:p>
            <a:pPr algn="just" rtl="1"/>
            <a:r>
              <a:rPr lang="fa-IR" sz="2800" dirty="0">
                <a:solidFill>
                  <a:schemeClr val="bg1"/>
                </a:solidFill>
                <a:latin typeface="Tahoma" pitchFamily="34" charset="0"/>
                <a:ea typeface="Tahoma" pitchFamily="34" charset="0"/>
                <a:cs typeface="B Koodak" pitchFamily="2" charset="-78"/>
              </a:rPr>
              <a:t>کارآفرینی یعنی مجموعه‌ای از مهارت‌های فنی و حرفه‌ای. کسی با شانس کارآفرین نشده است. در این رویداد با این مهارت‌ها آشنا خواهید شد تا آنها را در خود نهادنیه کنید.</a:t>
            </a:r>
            <a:endParaRPr lang="en-US" sz="2800" dirty="0">
              <a:solidFill>
                <a:schemeClr val="bg1"/>
              </a:solidFill>
              <a:latin typeface="Tahoma" pitchFamily="34" charset="0"/>
              <a:ea typeface="Tahoma" pitchFamily="34" charset="0"/>
              <a:cs typeface="B Koodak" pitchFamily="2" charset="-78"/>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descr="F:\axkadeh\food\Axkade9930.jpg"/>
          <p:cNvPicPr>
            <a:picLocks noChangeAspect="1" noChangeArrowheads="1"/>
          </p:cNvPicPr>
          <p:nvPr/>
        </p:nvPicPr>
        <p:blipFill>
          <a:blip r:embed="rId3" cstate="print">
            <a:lum bright="-20000" contrast="-40000"/>
          </a:blip>
          <a:srcRect/>
          <a:stretch>
            <a:fillRect/>
          </a:stretch>
        </p:blipFill>
        <p:spPr bwMode="auto">
          <a:xfrm flipH="1">
            <a:off x="0" y="0"/>
            <a:ext cx="9144000" cy="6857999"/>
          </a:xfrm>
          <a:prstGeom prst="rect">
            <a:avLst/>
          </a:prstGeom>
          <a:noFill/>
        </p:spPr>
      </p:pic>
      <p:sp>
        <p:nvSpPr>
          <p:cNvPr id="15" name="Rectangle 14"/>
          <p:cNvSpPr/>
          <p:nvPr/>
        </p:nvSpPr>
        <p:spPr>
          <a:xfrm>
            <a:off x="-838200" y="-1143000"/>
            <a:ext cx="5884944" cy="11079956"/>
          </a:xfrm>
          <a:prstGeom prst="rect">
            <a:avLst/>
          </a:prstGeom>
        </p:spPr>
        <p:txBody>
          <a:bodyPr wrap="none">
            <a:spAutoFit/>
          </a:bodyPr>
          <a:lstStyle/>
          <a:p>
            <a:r>
              <a:rPr lang="fa-IR" sz="71400" dirty="0">
                <a:solidFill>
                  <a:schemeClr val="bg1">
                    <a:lumMod val="50000"/>
                  </a:schemeClr>
                </a:solidFill>
                <a:latin typeface="A GOOGLE" pitchFamily="34"/>
                <a:cs typeface="B Titr" pitchFamily="2" charset="-78"/>
              </a:rPr>
              <a:t>7</a:t>
            </a:r>
            <a:endParaRPr lang="en-US" sz="71400" dirty="0">
              <a:solidFill>
                <a:schemeClr val="bg1">
                  <a:lumMod val="50000"/>
                </a:schemeClr>
              </a:solidFill>
              <a:latin typeface="A GOOGLE" pitchFamily="34"/>
              <a:cs typeface="B Titr" pitchFamily="2" charset="-78"/>
            </a:endParaRPr>
          </a:p>
        </p:txBody>
      </p:sp>
      <p:sp>
        <p:nvSpPr>
          <p:cNvPr id="7" name="Rectangle 6"/>
          <p:cNvSpPr/>
          <p:nvPr/>
        </p:nvSpPr>
        <p:spPr>
          <a:xfrm>
            <a:off x="0" y="4419600"/>
            <a:ext cx="9144000" cy="1828800"/>
          </a:xfrm>
          <a:prstGeom prst="rect">
            <a:avLst/>
          </a:prstGeom>
          <a:solidFill>
            <a:srgbClr val="FF000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rtl="1"/>
            <a:endParaRPr lang="en-US" sz="7200" dirty="0">
              <a:solidFill>
                <a:srgbClr val="FFFFFF"/>
              </a:solidFill>
              <a:cs typeface="QuranTaha" pitchFamily="2" charset="-78"/>
            </a:endParaRPr>
          </a:p>
        </p:txBody>
      </p:sp>
      <p:sp>
        <p:nvSpPr>
          <p:cNvPr id="10" name="Rectangle 9"/>
          <p:cNvSpPr/>
          <p:nvPr/>
        </p:nvSpPr>
        <p:spPr>
          <a:xfrm rot="3868378">
            <a:off x="-2905057" y="1946126"/>
            <a:ext cx="7924800" cy="1015663"/>
          </a:xfrm>
          <a:prstGeom prst="rect">
            <a:avLst/>
          </a:prstGeom>
          <a:noFill/>
          <a:ln>
            <a:noFill/>
          </a:ln>
        </p:spPr>
        <p:txBody>
          <a:bodyPr wrap="square">
            <a:spAutoFit/>
          </a:bodyPr>
          <a:lstStyle/>
          <a:p>
            <a:pPr algn="ctr" rtl="1"/>
            <a:r>
              <a:rPr lang="fa-IR" sz="6000" dirty="0">
                <a:solidFill>
                  <a:srgbClr val="FFFF00"/>
                </a:solidFill>
                <a:effectLst>
                  <a:outerShdw blurRad="38100" dist="38100" dir="2700000" algn="tl">
                    <a:srgbClr val="000000">
                      <a:alpha val="43137"/>
                    </a:srgbClr>
                  </a:outerShdw>
                </a:effectLst>
                <a:latin typeface="Quarantine BRK" pitchFamily="2" charset="0"/>
                <a:cs typeface="QuranTaha" pitchFamily="2" charset="-78"/>
              </a:rPr>
              <a:t>مدل‌کسب‌وکار</a:t>
            </a:r>
            <a:endParaRPr lang="en-US" sz="6000" dirty="0">
              <a:solidFill>
                <a:srgbClr val="FFFF00"/>
              </a:solidFill>
              <a:effectLst>
                <a:outerShdw blurRad="38100" dist="38100" dir="2700000" algn="tl">
                  <a:srgbClr val="000000">
                    <a:alpha val="43137"/>
                  </a:srgbClr>
                </a:outerShdw>
              </a:effectLst>
              <a:latin typeface="Quarantine BRK" pitchFamily="2" charset="0"/>
              <a:cs typeface="QuranTaha" pitchFamily="2" charset="-78"/>
            </a:endParaRPr>
          </a:p>
        </p:txBody>
      </p:sp>
      <p:sp>
        <p:nvSpPr>
          <p:cNvPr id="13" name="Rectangle 12"/>
          <p:cNvSpPr/>
          <p:nvPr/>
        </p:nvSpPr>
        <p:spPr>
          <a:xfrm rot="17934090">
            <a:off x="1143206" y="1706968"/>
            <a:ext cx="4440953" cy="830997"/>
          </a:xfrm>
          <a:prstGeom prst="rect">
            <a:avLst/>
          </a:prstGeom>
          <a:noFill/>
          <a:ln>
            <a:noFill/>
          </a:ln>
        </p:spPr>
        <p:txBody>
          <a:bodyPr wrap="square">
            <a:spAutoFit/>
          </a:bodyPr>
          <a:lstStyle/>
          <a:p>
            <a:pPr rtl="1"/>
            <a:r>
              <a:rPr lang="fa-IR" sz="4800" dirty="0">
                <a:solidFill>
                  <a:srgbClr val="92D050"/>
                </a:solidFill>
                <a:latin typeface="Quarantine BRK" pitchFamily="2" charset="0"/>
                <a:cs typeface="B Yekan" pitchFamily="2" charset="-78"/>
              </a:rPr>
              <a:t>آشنایی با تدوین</a:t>
            </a:r>
            <a:endParaRPr lang="en-US" sz="4800" dirty="0">
              <a:solidFill>
                <a:srgbClr val="92D050"/>
              </a:solidFill>
              <a:latin typeface="Quarantine BRK" pitchFamily="2" charset="0"/>
              <a:cs typeface="B Yekan" pitchFamily="2" charset="-78"/>
            </a:endParaRPr>
          </a:p>
        </p:txBody>
      </p:sp>
      <p:sp>
        <p:nvSpPr>
          <p:cNvPr id="12" name="TextBox 11"/>
          <p:cNvSpPr txBox="1"/>
          <p:nvPr/>
        </p:nvSpPr>
        <p:spPr>
          <a:xfrm>
            <a:off x="228600" y="4572000"/>
            <a:ext cx="8686800" cy="1569660"/>
          </a:xfrm>
          <a:prstGeom prst="rect">
            <a:avLst/>
          </a:prstGeom>
          <a:noFill/>
        </p:spPr>
        <p:txBody>
          <a:bodyPr wrap="square" rtlCol="0">
            <a:spAutoFit/>
          </a:bodyPr>
          <a:lstStyle/>
          <a:p>
            <a:pPr algn="just" rtl="1"/>
            <a:r>
              <a:rPr lang="fa-IR" sz="3200" dirty="0">
                <a:solidFill>
                  <a:schemeClr val="bg1"/>
                </a:solidFill>
                <a:latin typeface="Tahoma" pitchFamily="34" charset="0"/>
                <a:ea typeface="Tahoma" pitchFamily="34" charset="0"/>
                <a:cs typeface="B Koodak" pitchFamily="2" charset="-78"/>
              </a:rPr>
              <a:t>ایده یک ذهنیت است. برای تدوین درست ایده خود و شروع مراحل اجرا در این رویداد یاد خواهید گرفت چگونه مدل کسب و کار خود را تدوین کنید.</a:t>
            </a:r>
            <a:endParaRPr lang="en-US" sz="3200" dirty="0">
              <a:solidFill>
                <a:schemeClr val="bg1"/>
              </a:solidFill>
              <a:latin typeface="Tahoma" pitchFamily="34" charset="0"/>
              <a:ea typeface="Tahoma" pitchFamily="34" charset="0"/>
              <a:cs typeface="B Koodak" pitchFamily="2" charset="-78"/>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F:\axkadeh\Axkade10240.jpg"/>
          <p:cNvPicPr>
            <a:picLocks noChangeAspect="1" noChangeArrowheads="1"/>
          </p:cNvPicPr>
          <p:nvPr/>
        </p:nvPicPr>
        <p:blipFill>
          <a:blip r:embed="rId3" cstate="print">
            <a:lum bright="-20000" contrast="-40000"/>
          </a:blip>
          <a:srcRect/>
          <a:stretch>
            <a:fillRect/>
          </a:stretch>
        </p:blipFill>
        <p:spPr bwMode="auto">
          <a:xfrm flipH="1">
            <a:off x="1" y="0"/>
            <a:ext cx="9144000" cy="6857999"/>
          </a:xfrm>
          <a:prstGeom prst="rect">
            <a:avLst/>
          </a:prstGeom>
          <a:noFill/>
        </p:spPr>
      </p:pic>
      <p:sp>
        <p:nvSpPr>
          <p:cNvPr id="15" name="Rectangle 14"/>
          <p:cNvSpPr/>
          <p:nvPr/>
        </p:nvSpPr>
        <p:spPr>
          <a:xfrm>
            <a:off x="-838200" y="-1143000"/>
            <a:ext cx="5862502" cy="11079956"/>
          </a:xfrm>
          <a:prstGeom prst="rect">
            <a:avLst/>
          </a:prstGeom>
        </p:spPr>
        <p:txBody>
          <a:bodyPr wrap="none">
            <a:spAutoFit/>
          </a:bodyPr>
          <a:lstStyle/>
          <a:p>
            <a:r>
              <a:rPr lang="fa-IR" sz="71400" dirty="0">
                <a:solidFill>
                  <a:schemeClr val="bg1">
                    <a:lumMod val="50000"/>
                  </a:schemeClr>
                </a:solidFill>
                <a:latin typeface="A GOOGLE" pitchFamily="34"/>
                <a:cs typeface="B Titr" pitchFamily="2" charset="-78"/>
              </a:rPr>
              <a:t>8</a:t>
            </a:r>
            <a:endParaRPr lang="en-US" sz="71400" dirty="0">
              <a:solidFill>
                <a:schemeClr val="bg1">
                  <a:lumMod val="50000"/>
                </a:schemeClr>
              </a:solidFill>
              <a:latin typeface="A GOOGLE" pitchFamily="34"/>
              <a:cs typeface="B Titr" pitchFamily="2" charset="-78"/>
            </a:endParaRPr>
          </a:p>
        </p:txBody>
      </p:sp>
      <p:sp>
        <p:nvSpPr>
          <p:cNvPr id="7" name="Rectangle 6"/>
          <p:cNvSpPr/>
          <p:nvPr/>
        </p:nvSpPr>
        <p:spPr>
          <a:xfrm>
            <a:off x="0" y="4419600"/>
            <a:ext cx="9144000" cy="1828800"/>
          </a:xfrm>
          <a:prstGeom prst="rect">
            <a:avLst/>
          </a:prstGeom>
          <a:solidFill>
            <a:srgbClr val="FF000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rtl="1"/>
            <a:endParaRPr lang="en-US" sz="7200" dirty="0">
              <a:solidFill>
                <a:srgbClr val="FFFFFF"/>
              </a:solidFill>
              <a:cs typeface="QuranTaha" pitchFamily="2" charset="-78"/>
            </a:endParaRPr>
          </a:p>
        </p:txBody>
      </p:sp>
      <p:sp>
        <p:nvSpPr>
          <p:cNvPr id="10" name="Rectangle 9"/>
          <p:cNvSpPr/>
          <p:nvPr/>
        </p:nvSpPr>
        <p:spPr>
          <a:xfrm>
            <a:off x="-1981200" y="2438400"/>
            <a:ext cx="7924800" cy="1446550"/>
          </a:xfrm>
          <a:prstGeom prst="rect">
            <a:avLst/>
          </a:prstGeom>
          <a:noFill/>
          <a:ln>
            <a:noFill/>
          </a:ln>
        </p:spPr>
        <p:txBody>
          <a:bodyPr wrap="square">
            <a:spAutoFit/>
          </a:bodyPr>
          <a:lstStyle/>
          <a:p>
            <a:pPr algn="ctr" rtl="1"/>
            <a:r>
              <a:rPr lang="fa-IR" sz="8800" dirty="0">
                <a:solidFill>
                  <a:srgbClr val="FFFF00"/>
                </a:solidFill>
                <a:effectLst>
                  <a:outerShdw blurRad="38100" dist="38100" dir="2700000" algn="tl">
                    <a:srgbClr val="000000">
                      <a:alpha val="43137"/>
                    </a:srgbClr>
                  </a:outerShdw>
                </a:effectLst>
                <a:latin typeface="Quarantine BRK" pitchFamily="2" charset="0"/>
                <a:cs typeface="QuranTaha" pitchFamily="2" charset="-78"/>
              </a:rPr>
              <a:t>انگیزه</a:t>
            </a:r>
            <a:endParaRPr lang="en-US" sz="8800" dirty="0">
              <a:solidFill>
                <a:srgbClr val="FFFF00"/>
              </a:solidFill>
              <a:effectLst>
                <a:outerShdw blurRad="38100" dist="38100" dir="2700000" algn="tl">
                  <a:srgbClr val="000000">
                    <a:alpha val="43137"/>
                  </a:srgbClr>
                </a:outerShdw>
              </a:effectLst>
              <a:latin typeface="Quarantine BRK" pitchFamily="2" charset="0"/>
              <a:cs typeface="QuranTaha" pitchFamily="2" charset="-78"/>
            </a:endParaRPr>
          </a:p>
        </p:txBody>
      </p:sp>
      <p:sp>
        <p:nvSpPr>
          <p:cNvPr id="13" name="Rectangle 12"/>
          <p:cNvSpPr/>
          <p:nvPr/>
        </p:nvSpPr>
        <p:spPr>
          <a:xfrm>
            <a:off x="1731247" y="762000"/>
            <a:ext cx="4440953" cy="1569660"/>
          </a:xfrm>
          <a:prstGeom prst="rect">
            <a:avLst/>
          </a:prstGeom>
          <a:noFill/>
          <a:ln>
            <a:noFill/>
          </a:ln>
        </p:spPr>
        <p:txBody>
          <a:bodyPr wrap="square">
            <a:spAutoFit/>
          </a:bodyPr>
          <a:lstStyle/>
          <a:p>
            <a:pPr rtl="1"/>
            <a:r>
              <a:rPr lang="fa-IR" sz="4800" dirty="0">
                <a:solidFill>
                  <a:srgbClr val="92D050"/>
                </a:solidFill>
                <a:latin typeface="Quarantine BRK" pitchFamily="2" charset="0"/>
                <a:cs typeface="B Yekan" pitchFamily="2" charset="-78"/>
              </a:rPr>
              <a:t>یک </a:t>
            </a:r>
          </a:p>
          <a:p>
            <a:pPr rtl="1"/>
            <a:r>
              <a:rPr lang="fa-IR" sz="4800" dirty="0">
                <a:solidFill>
                  <a:srgbClr val="92D050"/>
                </a:solidFill>
                <a:latin typeface="Quarantine BRK" pitchFamily="2" charset="0"/>
                <a:cs typeface="B Yekan" pitchFamily="2" charset="-78"/>
              </a:rPr>
              <a:t>دنیا </a:t>
            </a:r>
            <a:endParaRPr lang="en-US" sz="4800" dirty="0">
              <a:solidFill>
                <a:srgbClr val="92D050"/>
              </a:solidFill>
              <a:latin typeface="Quarantine BRK" pitchFamily="2" charset="0"/>
              <a:cs typeface="B Yekan" pitchFamily="2" charset="-78"/>
            </a:endParaRPr>
          </a:p>
        </p:txBody>
      </p:sp>
      <p:sp>
        <p:nvSpPr>
          <p:cNvPr id="11" name="TextBox 10"/>
          <p:cNvSpPr txBox="1"/>
          <p:nvPr/>
        </p:nvSpPr>
        <p:spPr>
          <a:xfrm>
            <a:off x="304800" y="4558605"/>
            <a:ext cx="8610600" cy="1384995"/>
          </a:xfrm>
          <a:prstGeom prst="rect">
            <a:avLst/>
          </a:prstGeom>
          <a:noFill/>
        </p:spPr>
        <p:txBody>
          <a:bodyPr wrap="square" rtlCol="0">
            <a:spAutoFit/>
          </a:bodyPr>
          <a:lstStyle/>
          <a:p>
            <a:pPr algn="just" rtl="1"/>
            <a:r>
              <a:rPr lang="fa-IR" sz="2800" dirty="0">
                <a:solidFill>
                  <a:schemeClr val="bg1"/>
                </a:solidFill>
                <a:latin typeface="Tahoma" pitchFamily="34" charset="0"/>
                <a:ea typeface="Tahoma" pitchFamily="34" charset="0"/>
                <a:cs typeface="B Koodak" pitchFamily="2" charset="-78"/>
              </a:rPr>
              <a:t>انگیزه یعنی محرک همیشگی. حضور در این رویداد، درگیری در یک کار عملی، مشاهده افراد موفق و سایر افرادی که سعی دارند کسب و کار خود را برپا کنند، انگیزه فزاینده‌ای به شما خواهد داد.</a:t>
            </a:r>
            <a:endParaRPr lang="en-US" sz="2800" dirty="0">
              <a:solidFill>
                <a:schemeClr val="bg1"/>
              </a:solidFill>
              <a:latin typeface="Tahoma" pitchFamily="34" charset="0"/>
              <a:ea typeface="Tahoma" pitchFamily="34" charset="0"/>
              <a:cs typeface="B Koodak" pitchFamily="2" charset="-78"/>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1" name="Picture 1" descr="E:\Axkade\Axkade6614.jpg"/>
          <p:cNvPicPr>
            <a:picLocks noChangeAspect="1" noChangeArrowheads="1"/>
          </p:cNvPicPr>
          <p:nvPr/>
        </p:nvPicPr>
        <p:blipFill>
          <a:blip r:embed="rId3" cstate="print"/>
          <a:srcRect t="4998" r="20000" b="5046"/>
          <a:stretch>
            <a:fillRect/>
          </a:stretch>
        </p:blipFill>
        <p:spPr bwMode="auto">
          <a:xfrm>
            <a:off x="0" y="0"/>
            <a:ext cx="9144000" cy="6858000"/>
          </a:xfrm>
          <a:prstGeom prst="rect">
            <a:avLst/>
          </a:prstGeom>
          <a:noFill/>
        </p:spPr>
      </p:pic>
      <p:sp>
        <p:nvSpPr>
          <p:cNvPr id="15" name="Rectangle 14"/>
          <p:cNvSpPr/>
          <p:nvPr/>
        </p:nvSpPr>
        <p:spPr>
          <a:xfrm>
            <a:off x="-838200" y="-1021556"/>
            <a:ext cx="4673074" cy="11079956"/>
          </a:xfrm>
          <a:prstGeom prst="rect">
            <a:avLst/>
          </a:prstGeom>
        </p:spPr>
        <p:txBody>
          <a:bodyPr wrap="none">
            <a:spAutoFit/>
          </a:bodyPr>
          <a:lstStyle/>
          <a:p>
            <a:r>
              <a:rPr lang="fa-IR" sz="71400" dirty="0">
                <a:solidFill>
                  <a:schemeClr val="bg1">
                    <a:lumMod val="50000"/>
                  </a:schemeClr>
                </a:solidFill>
                <a:latin typeface="A GOOGLE" pitchFamily="34"/>
                <a:cs typeface="B Titr" pitchFamily="2" charset="-78"/>
              </a:rPr>
              <a:t>9</a:t>
            </a:r>
            <a:endParaRPr lang="en-US" sz="71400" dirty="0">
              <a:solidFill>
                <a:schemeClr val="bg1">
                  <a:lumMod val="50000"/>
                </a:schemeClr>
              </a:solidFill>
              <a:latin typeface="A GOOGLE" pitchFamily="34"/>
              <a:cs typeface="B Titr" pitchFamily="2" charset="-78"/>
            </a:endParaRPr>
          </a:p>
        </p:txBody>
      </p:sp>
      <p:sp>
        <p:nvSpPr>
          <p:cNvPr id="7" name="Rectangle 6"/>
          <p:cNvSpPr/>
          <p:nvPr/>
        </p:nvSpPr>
        <p:spPr>
          <a:xfrm>
            <a:off x="0" y="4419600"/>
            <a:ext cx="9144000" cy="1828800"/>
          </a:xfrm>
          <a:prstGeom prst="rect">
            <a:avLst/>
          </a:prstGeom>
          <a:solidFill>
            <a:srgbClr val="FF000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rtl="1"/>
            <a:endParaRPr lang="en-US" sz="7200" dirty="0">
              <a:solidFill>
                <a:srgbClr val="FFFFFF"/>
              </a:solidFill>
              <a:cs typeface="QuranTaha" pitchFamily="2" charset="-78"/>
            </a:endParaRPr>
          </a:p>
        </p:txBody>
      </p:sp>
      <p:sp>
        <p:nvSpPr>
          <p:cNvPr id="10" name="Rectangle 9"/>
          <p:cNvSpPr/>
          <p:nvPr/>
        </p:nvSpPr>
        <p:spPr>
          <a:xfrm>
            <a:off x="-2667000" y="2057400"/>
            <a:ext cx="7924800" cy="1446550"/>
          </a:xfrm>
          <a:prstGeom prst="rect">
            <a:avLst/>
          </a:prstGeom>
          <a:noFill/>
          <a:ln>
            <a:noFill/>
          </a:ln>
        </p:spPr>
        <p:txBody>
          <a:bodyPr wrap="square">
            <a:spAutoFit/>
          </a:bodyPr>
          <a:lstStyle/>
          <a:p>
            <a:pPr algn="ctr" rtl="1"/>
            <a:r>
              <a:rPr lang="fa-IR" sz="8800" dirty="0">
                <a:solidFill>
                  <a:srgbClr val="FFFF00"/>
                </a:solidFill>
                <a:effectLst>
                  <a:outerShdw blurRad="38100" dist="38100" dir="2700000" algn="tl">
                    <a:srgbClr val="000000">
                      <a:alpha val="43137"/>
                    </a:srgbClr>
                  </a:outerShdw>
                </a:effectLst>
                <a:latin typeface="Quarantine BRK" pitchFamily="2" charset="0"/>
                <a:cs typeface="QuranTaha" pitchFamily="2" charset="-78"/>
              </a:rPr>
              <a:t>نگرش</a:t>
            </a:r>
            <a:endParaRPr lang="en-US" sz="8800" dirty="0">
              <a:solidFill>
                <a:srgbClr val="FFFF00"/>
              </a:solidFill>
              <a:effectLst>
                <a:outerShdw blurRad="38100" dist="38100" dir="2700000" algn="tl">
                  <a:srgbClr val="000000">
                    <a:alpha val="43137"/>
                  </a:srgbClr>
                </a:outerShdw>
              </a:effectLst>
              <a:latin typeface="Quarantine BRK" pitchFamily="2" charset="0"/>
              <a:cs typeface="QuranTaha" pitchFamily="2" charset="-78"/>
            </a:endParaRPr>
          </a:p>
        </p:txBody>
      </p:sp>
      <p:sp>
        <p:nvSpPr>
          <p:cNvPr id="13" name="Rectangle 12"/>
          <p:cNvSpPr/>
          <p:nvPr/>
        </p:nvSpPr>
        <p:spPr>
          <a:xfrm>
            <a:off x="-914400" y="-152400"/>
            <a:ext cx="4440953" cy="1569660"/>
          </a:xfrm>
          <a:prstGeom prst="rect">
            <a:avLst/>
          </a:prstGeom>
          <a:noFill/>
          <a:ln>
            <a:noFill/>
          </a:ln>
        </p:spPr>
        <p:txBody>
          <a:bodyPr wrap="square">
            <a:spAutoFit/>
          </a:bodyPr>
          <a:lstStyle/>
          <a:p>
            <a:pPr algn="ctr" rtl="1"/>
            <a:r>
              <a:rPr lang="fa-IR" sz="4800" dirty="0">
                <a:solidFill>
                  <a:srgbClr val="92D050"/>
                </a:solidFill>
                <a:latin typeface="Quarantine BRK" pitchFamily="2" charset="0"/>
                <a:cs typeface="B Yekan" pitchFamily="2" charset="-78"/>
              </a:rPr>
              <a:t>تغییر </a:t>
            </a:r>
          </a:p>
          <a:p>
            <a:pPr algn="ctr" rtl="1"/>
            <a:r>
              <a:rPr lang="fa-IR" sz="4800" dirty="0">
                <a:solidFill>
                  <a:srgbClr val="92D050"/>
                </a:solidFill>
                <a:latin typeface="Quarantine BRK" pitchFamily="2" charset="0"/>
                <a:cs typeface="B Yekan" pitchFamily="2" charset="-78"/>
              </a:rPr>
              <a:t>بنیادین</a:t>
            </a:r>
            <a:endParaRPr lang="en-US" sz="4800" dirty="0">
              <a:solidFill>
                <a:srgbClr val="92D050"/>
              </a:solidFill>
              <a:latin typeface="Quarantine BRK" pitchFamily="2" charset="0"/>
              <a:cs typeface="B Yekan" pitchFamily="2" charset="-78"/>
            </a:endParaRPr>
          </a:p>
        </p:txBody>
      </p:sp>
      <p:sp>
        <p:nvSpPr>
          <p:cNvPr id="11" name="TextBox 10"/>
          <p:cNvSpPr txBox="1"/>
          <p:nvPr/>
        </p:nvSpPr>
        <p:spPr>
          <a:xfrm>
            <a:off x="304800" y="4724400"/>
            <a:ext cx="8610600" cy="1015663"/>
          </a:xfrm>
          <a:prstGeom prst="rect">
            <a:avLst/>
          </a:prstGeom>
          <a:noFill/>
        </p:spPr>
        <p:txBody>
          <a:bodyPr wrap="square" rtlCol="0">
            <a:spAutoFit/>
          </a:bodyPr>
          <a:lstStyle/>
          <a:p>
            <a:pPr algn="ctr" rtl="1"/>
            <a:r>
              <a:rPr lang="fa-IR" sz="6000" dirty="0">
                <a:solidFill>
                  <a:schemeClr val="bg1"/>
                </a:solidFill>
                <a:latin typeface="Tahoma" pitchFamily="34" charset="0"/>
                <a:ea typeface="Tahoma" pitchFamily="34" charset="0"/>
                <a:cs typeface="B Koodak" pitchFamily="2" charset="-78"/>
              </a:rPr>
              <a:t>ایده مهم نیست، اجرا مهم است</a:t>
            </a:r>
            <a:endParaRPr lang="en-US" sz="6000" dirty="0">
              <a:solidFill>
                <a:schemeClr val="bg1"/>
              </a:solidFill>
              <a:latin typeface="Tahoma" pitchFamily="34" charset="0"/>
              <a:ea typeface="Tahoma" pitchFamily="34" charset="0"/>
              <a:cs typeface="B Koodak" pitchFamily="2" charset="-78"/>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5" name="Picture 3" descr="E:\Axkade\Axkade168.jpg"/>
          <p:cNvPicPr>
            <a:picLocks noChangeAspect="1" noChangeArrowheads="1"/>
          </p:cNvPicPr>
          <p:nvPr/>
        </p:nvPicPr>
        <p:blipFill>
          <a:blip r:embed="rId3" cstate="print"/>
          <a:srcRect t="7075" r="13669"/>
          <a:stretch>
            <a:fillRect/>
          </a:stretch>
        </p:blipFill>
        <p:spPr bwMode="auto">
          <a:xfrm>
            <a:off x="0" y="0"/>
            <a:ext cx="9144000" cy="6857999"/>
          </a:xfrm>
          <a:prstGeom prst="rect">
            <a:avLst/>
          </a:prstGeom>
          <a:noFill/>
        </p:spPr>
      </p:pic>
      <p:sp>
        <p:nvSpPr>
          <p:cNvPr id="12" name="Rectangle 11"/>
          <p:cNvSpPr/>
          <p:nvPr/>
        </p:nvSpPr>
        <p:spPr>
          <a:xfrm>
            <a:off x="2590800" y="-3679359"/>
            <a:ext cx="4038600" cy="13280559"/>
          </a:xfrm>
          <a:prstGeom prst="rect">
            <a:avLst/>
          </a:prstGeom>
        </p:spPr>
        <p:txBody>
          <a:bodyPr wrap="square">
            <a:spAutoFit/>
          </a:bodyPr>
          <a:lstStyle/>
          <a:p>
            <a:r>
              <a:rPr lang="fa-IR" sz="85700" dirty="0">
                <a:solidFill>
                  <a:schemeClr val="bg1">
                    <a:lumMod val="50000"/>
                  </a:schemeClr>
                </a:solidFill>
                <a:latin typeface="A GOOGLE" pitchFamily="34"/>
                <a:cs typeface="B Titr" pitchFamily="2" charset="-78"/>
              </a:rPr>
              <a:t>0</a:t>
            </a:r>
            <a:endParaRPr lang="en-US" sz="85700" dirty="0">
              <a:solidFill>
                <a:schemeClr val="bg1">
                  <a:lumMod val="50000"/>
                </a:schemeClr>
              </a:solidFill>
              <a:latin typeface="A GOOGLE" pitchFamily="34"/>
              <a:cs typeface="B Titr" pitchFamily="2" charset="-78"/>
            </a:endParaRPr>
          </a:p>
        </p:txBody>
      </p:sp>
      <p:sp>
        <p:nvSpPr>
          <p:cNvPr id="15" name="Rectangle 14"/>
          <p:cNvSpPr/>
          <p:nvPr/>
        </p:nvSpPr>
        <p:spPr>
          <a:xfrm>
            <a:off x="-1449020" y="-4495800"/>
            <a:ext cx="5030420" cy="15912048"/>
          </a:xfrm>
          <a:prstGeom prst="rect">
            <a:avLst/>
          </a:prstGeom>
        </p:spPr>
        <p:txBody>
          <a:bodyPr wrap="square">
            <a:spAutoFit/>
          </a:bodyPr>
          <a:lstStyle/>
          <a:p>
            <a:r>
              <a:rPr lang="fa-IR" sz="102800" dirty="0">
                <a:solidFill>
                  <a:schemeClr val="bg1">
                    <a:lumMod val="50000"/>
                  </a:schemeClr>
                </a:solidFill>
                <a:latin typeface="A GOOGLE" pitchFamily="34"/>
                <a:cs typeface="B Titr" pitchFamily="2" charset="-78"/>
              </a:rPr>
              <a:t>1</a:t>
            </a:r>
            <a:endParaRPr lang="en-US" sz="102800" dirty="0">
              <a:solidFill>
                <a:schemeClr val="bg1">
                  <a:lumMod val="50000"/>
                </a:schemeClr>
              </a:solidFill>
              <a:latin typeface="A GOOGLE" pitchFamily="34"/>
              <a:cs typeface="B Titr" pitchFamily="2" charset="-78"/>
            </a:endParaRPr>
          </a:p>
        </p:txBody>
      </p:sp>
      <p:sp>
        <p:nvSpPr>
          <p:cNvPr id="7" name="Rectangle 6"/>
          <p:cNvSpPr/>
          <p:nvPr/>
        </p:nvSpPr>
        <p:spPr>
          <a:xfrm>
            <a:off x="0" y="4419600"/>
            <a:ext cx="9144000" cy="1828800"/>
          </a:xfrm>
          <a:prstGeom prst="rect">
            <a:avLst/>
          </a:prstGeom>
          <a:solidFill>
            <a:srgbClr val="FF000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rtl="1"/>
            <a:endParaRPr lang="en-US" sz="7200" dirty="0">
              <a:solidFill>
                <a:srgbClr val="FFFFFF"/>
              </a:solidFill>
              <a:cs typeface="QuranTaha" pitchFamily="2" charset="-78"/>
            </a:endParaRPr>
          </a:p>
        </p:txBody>
      </p:sp>
      <p:sp>
        <p:nvSpPr>
          <p:cNvPr id="10" name="Rectangle 9"/>
          <p:cNvSpPr/>
          <p:nvPr/>
        </p:nvSpPr>
        <p:spPr>
          <a:xfrm>
            <a:off x="152400" y="-8930"/>
            <a:ext cx="2819400" cy="1107996"/>
          </a:xfrm>
          <a:prstGeom prst="rect">
            <a:avLst/>
          </a:prstGeom>
          <a:noFill/>
          <a:ln>
            <a:noFill/>
          </a:ln>
        </p:spPr>
        <p:txBody>
          <a:bodyPr wrap="square">
            <a:spAutoFit/>
          </a:bodyPr>
          <a:lstStyle/>
          <a:p>
            <a:pPr algn="ctr" rtl="1">
              <a:lnSpc>
                <a:spcPct val="150000"/>
              </a:lnSpc>
            </a:pPr>
            <a:r>
              <a:rPr lang="fa-IR" sz="4800" dirty="0">
                <a:solidFill>
                  <a:srgbClr val="FFFF00"/>
                </a:solidFill>
                <a:effectLst>
                  <a:outerShdw blurRad="38100" dist="38100" dir="2700000" algn="tl">
                    <a:srgbClr val="000000">
                      <a:alpha val="43137"/>
                    </a:srgbClr>
                  </a:outerShdw>
                </a:effectLst>
                <a:latin typeface="Quarantine BRK" pitchFamily="2" charset="0"/>
                <a:cs typeface="QuranTaha" pitchFamily="2" charset="-78"/>
              </a:rPr>
              <a:t>اکوسیستم</a:t>
            </a:r>
            <a:endParaRPr lang="fa-IR" sz="3600" dirty="0">
              <a:solidFill>
                <a:srgbClr val="FFFF00"/>
              </a:solidFill>
              <a:effectLst>
                <a:outerShdw blurRad="38100" dist="38100" dir="2700000" algn="tl">
                  <a:srgbClr val="000000">
                    <a:alpha val="43137"/>
                  </a:srgbClr>
                </a:outerShdw>
              </a:effectLst>
              <a:latin typeface="Quarantine BRK" pitchFamily="2" charset="0"/>
              <a:cs typeface="QuranTaha" pitchFamily="2" charset="-78"/>
            </a:endParaRPr>
          </a:p>
        </p:txBody>
      </p:sp>
      <p:sp>
        <p:nvSpPr>
          <p:cNvPr id="13" name="Rectangle 12"/>
          <p:cNvSpPr/>
          <p:nvPr/>
        </p:nvSpPr>
        <p:spPr>
          <a:xfrm>
            <a:off x="2819400" y="2278559"/>
            <a:ext cx="4440953" cy="769441"/>
          </a:xfrm>
          <a:prstGeom prst="rect">
            <a:avLst/>
          </a:prstGeom>
          <a:noFill/>
          <a:ln>
            <a:noFill/>
          </a:ln>
        </p:spPr>
        <p:txBody>
          <a:bodyPr wrap="square">
            <a:spAutoFit/>
          </a:bodyPr>
          <a:lstStyle/>
          <a:p>
            <a:pPr algn="ctr" rtl="1"/>
            <a:r>
              <a:rPr lang="fa-IR" sz="4400" dirty="0">
                <a:solidFill>
                  <a:srgbClr val="92D050"/>
                </a:solidFill>
                <a:latin typeface="Quarantine BRK" pitchFamily="2" charset="0"/>
                <a:cs typeface="B Yekan" pitchFamily="2" charset="-78"/>
              </a:rPr>
              <a:t>ورود به </a:t>
            </a:r>
            <a:endParaRPr lang="en-US" sz="4400" dirty="0">
              <a:solidFill>
                <a:srgbClr val="92D050"/>
              </a:solidFill>
              <a:latin typeface="Quarantine BRK" pitchFamily="2" charset="0"/>
              <a:cs typeface="B Yekan" pitchFamily="2" charset="-78"/>
            </a:endParaRPr>
          </a:p>
        </p:txBody>
      </p:sp>
      <p:sp>
        <p:nvSpPr>
          <p:cNvPr id="9" name="TextBox 8"/>
          <p:cNvSpPr txBox="1"/>
          <p:nvPr/>
        </p:nvSpPr>
        <p:spPr>
          <a:xfrm>
            <a:off x="304800" y="4495800"/>
            <a:ext cx="8610600" cy="1815882"/>
          </a:xfrm>
          <a:prstGeom prst="rect">
            <a:avLst/>
          </a:prstGeom>
          <a:noFill/>
        </p:spPr>
        <p:txBody>
          <a:bodyPr wrap="square" rtlCol="0">
            <a:spAutoFit/>
          </a:bodyPr>
          <a:lstStyle/>
          <a:p>
            <a:pPr algn="just" rtl="1"/>
            <a:r>
              <a:rPr lang="fa-IR" sz="2800" dirty="0">
                <a:solidFill>
                  <a:schemeClr val="bg1"/>
                </a:solidFill>
                <a:latin typeface="Tahoma" pitchFamily="34" charset="0"/>
                <a:ea typeface="Tahoma" pitchFamily="34" charset="0"/>
                <a:cs typeface="B Koodak" pitchFamily="2" charset="-78"/>
              </a:rPr>
              <a:t>کارآفرینی نتیجه فعالیت و مشارکت مجموعه‌ای به هم پیوسته و به هم وابسته از عوامل مختلف است، که به آن اکوسیستم کارآفرینی می‌گویند. با این رویداد شما وارد این اکوسیستم نوپا و فعال کارآفرینی در کشور خواهید شد</a:t>
            </a:r>
            <a:endParaRPr lang="en-US" sz="2800" dirty="0">
              <a:solidFill>
                <a:schemeClr val="bg1"/>
              </a:solidFill>
              <a:latin typeface="Tahoma" pitchFamily="34" charset="0"/>
              <a:ea typeface="Tahoma" pitchFamily="34" charset="0"/>
              <a:cs typeface="B Koodak" pitchFamily="2" charset="-78"/>
            </a:endParaRPr>
          </a:p>
        </p:txBody>
      </p:sp>
      <p:sp>
        <p:nvSpPr>
          <p:cNvPr id="14" name="Rectangle 13"/>
          <p:cNvSpPr/>
          <p:nvPr/>
        </p:nvSpPr>
        <p:spPr>
          <a:xfrm>
            <a:off x="838200" y="1515070"/>
            <a:ext cx="2060179" cy="830997"/>
          </a:xfrm>
          <a:prstGeom prst="rect">
            <a:avLst/>
          </a:prstGeom>
        </p:spPr>
        <p:txBody>
          <a:bodyPr wrap="none">
            <a:spAutoFit/>
          </a:bodyPr>
          <a:lstStyle/>
          <a:p>
            <a:r>
              <a:rPr lang="fa-IR" sz="4800" dirty="0">
                <a:solidFill>
                  <a:srgbClr val="FFFF00"/>
                </a:solidFill>
                <a:effectLst>
                  <a:outerShdw blurRad="38100" dist="38100" dir="2700000" algn="tl">
                    <a:srgbClr val="000000">
                      <a:alpha val="43137"/>
                    </a:srgbClr>
                  </a:outerShdw>
                </a:effectLst>
                <a:latin typeface="Quarantine BRK" pitchFamily="2" charset="0"/>
                <a:cs typeface="QuranTaha" pitchFamily="2" charset="-78"/>
              </a:rPr>
              <a:t>کارآفرینی</a:t>
            </a:r>
            <a:endParaRPr lang="en-US" sz="4800" dirty="0"/>
          </a:p>
        </p:txBody>
      </p:sp>
      <p:sp>
        <p:nvSpPr>
          <p:cNvPr id="16" name="Rectangle 15"/>
          <p:cNvSpPr/>
          <p:nvPr/>
        </p:nvSpPr>
        <p:spPr>
          <a:xfrm>
            <a:off x="1329146" y="2810470"/>
            <a:ext cx="1566454" cy="923330"/>
          </a:xfrm>
          <a:prstGeom prst="rect">
            <a:avLst/>
          </a:prstGeom>
        </p:spPr>
        <p:txBody>
          <a:bodyPr wrap="none">
            <a:spAutoFit/>
          </a:bodyPr>
          <a:lstStyle/>
          <a:p>
            <a:r>
              <a:rPr lang="fa-IR" sz="5400" dirty="0">
                <a:solidFill>
                  <a:srgbClr val="FFFF00"/>
                </a:solidFill>
                <a:effectLst>
                  <a:outerShdw blurRad="38100" dist="38100" dir="2700000" algn="tl">
                    <a:srgbClr val="000000">
                      <a:alpha val="43137"/>
                    </a:srgbClr>
                  </a:outerShdw>
                </a:effectLst>
                <a:latin typeface="Quarantine BRK" pitchFamily="2" charset="0"/>
                <a:cs typeface="QuranTaha" pitchFamily="2" charset="-78"/>
              </a:rPr>
              <a:t>کشور</a:t>
            </a:r>
            <a:endParaRPr lang="en-US" sz="54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9" name="Picture 3" descr="C:\Documents and Settings\Mahdi\Desktop\11-1.jpg"/>
          <p:cNvPicPr>
            <a:picLocks noChangeAspect="1" noChangeArrowheads="1"/>
          </p:cNvPicPr>
          <p:nvPr/>
        </p:nvPicPr>
        <p:blipFill>
          <a:blip r:embed="rId3" cstate="print">
            <a:lum bright="-20000" contrast="-40000"/>
          </a:blip>
          <a:srcRect l="26380"/>
          <a:stretch>
            <a:fillRect/>
          </a:stretch>
        </p:blipFill>
        <p:spPr bwMode="auto">
          <a:xfrm>
            <a:off x="0" y="-125178"/>
            <a:ext cx="9144000" cy="6983178"/>
          </a:xfrm>
          <a:prstGeom prst="rect">
            <a:avLst/>
          </a:prstGeom>
          <a:noFill/>
        </p:spPr>
      </p:pic>
      <p:sp>
        <p:nvSpPr>
          <p:cNvPr id="10" name="Rectangle 9"/>
          <p:cNvSpPr/>
          <p:nvPr/>
        </p:nvSpPr>
        <p:spPr>
          <a:xfrm>
            <a:off x="0" y="2895600"/>
            <a:ext cx="4724400" cy="3352800"/>
          </a:xfrm>
          <a:prstGeom prst="rect">
            <a:avLst/>
          </a:prstGeom>
          <a:solidFill>
            <a:srgbClr val="FF000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rtl="1"/>
            <a:endParaRPr lang="en-US" sz="7200" dirty="0">
              <a:solidFill>
                <a:srgbClr val="FFFFFF"/>
              </a:solidFill>
              <a:cs typeface="QuranTaha" pitchFamily="2" charset="-78"/>
            </a:endParaRPr>
          </a:p>
        </p:txBody>
      </p:sp>
      <p:sp>
        <p:nvSpPr>
          <p:cNvPr id="9" name="Rectangle 8"/>
          <p:cNvSpPr/>
          <p:nvPr/>
        </p:nvSpPr>
        <p:spPr>
          <a:xfrm>
            <a:off x="4876800" y="2895600"/>
            <a:ext cx="4267200" cy="3352800"/>
          </a:xfrm>
          <a:prstGeom prst="rect">
            <a:avLst/>
          </a:prstGeom>
          <a:solidFill>
            <a:srgbClr val="FF000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rtl="1"/>
            <a:endParaRPr lang="en-US" sz="7200" dirty="0">
              <a:solidFill>
                <a:srgbClr val="FFFFFF"/>
              </a:solidFill>
              <a:cs typeface="QuranTaha" pitchFamily="2" charset="-78"/>
            </a:endParaRPr>
          </a:p>
        </p:txBody>
      </p:sp>
      <p:sp>
        <p:nvSpPr>
          <p:cNvPr id="5" name="Rectangle 4"/>
          <p:cNvSpPr/>
          <p:nvPr/>
        </p:nvSpPr>
        <p:spPr>
          <a:xfrm>
            <a:off x="1143000" y="533400"/>
            <a:ext cx="5763116" cy="1938992"/>
          </a:xfrm>
          <a:prstGeom prst="rect">
            <a:avLst/>
          </a:prstGeom>
        </p:spPr>
        <p:txBody>
          <a:bodyPr wrap="none">
            <a:spAutoFit/>
          </a:bodyPr>
          <a:lstStyle/>
          <a:p>
            <a:pPr algn="r" rtl="1"/>
            <a:r>
              <a:rPr lang="fa-IR" sz="4800" dirty="0">
                <a:solidFill>
                  <a:schemeClr val="bg1"/>
                </a:solidFill>
                <a:cs typeface="12   Yagut_shsmrt" pitchFamily="2" charset="-78"/>
              </a:rPr>
              <a:t>دلیل برای حضور شما در </a:t>
            </a:r>
          </a:p>
          <a:p>
            <a:pPr algn="r" rtl="1"/>
            <a:r>
              <a:rPr lang="fa-IR" sz="7200" dirty="0">
                <a:solidFill>
                  <a:srgbClr val="FFFF00"/>
                </a:solidFill>
                <a:cs typeface="12   Yagut_shsmrt" pitchFamily="2" charset="-78"/>
              </a:rPr>
              <a:t>استارتاپ ویکند</a:t>
            </a:r>
            <a:endParaRPr lang="en-US" sz="7200" dirty="0">
              <a:solidFill>
                <a:srgbClr val="FFFF00"/>
              </a:solidFill>
              <a:cs typeface="12   Yagut_shsmrt" pitchFamily="2" charset="-78"/>
            </a:endParaRPr>
          </a:p>
        </p:txBody>
      </p:sp>
      <p:sp>
        <p:nvSpPr>
          <p:cNvPr id="6" name="Rectangle 5"/>
          <p:cNvSpPr/>
          <p:nvPr/>
        </p:nvSpPr>
        <p:spPr>
          <a:xfrm>
            <a:off x="6753716" y="457200"/>
            <a:ext cx="1713931" cy="2215991"/>
          </a:xfrm>
          <a:prstGeom prst="rect">
            <a:avLst/>
          </a:prstGeom>
        </p:spPr>
        <p:txBody>
          <a:bodyPr wrap="none">
            <a:spAutoFit/>
          </a:bodyPr>
          <a:lstStyle/>
          <a:p>
            <a:r>
              <a:rPr lang="fa-IR" sz="13800" dirty="0">
                <a:solidFill>
                  <a:srgbClr val="FFFF00"/>
                </a:solidFill>
                <a:cs typeface="B Titr" pitchFamily="2" charset="-78"/>
              </a:rPr>
              <a:t>10</a:t>
            </a:r>
            <a:endParaRPr lang="en-US" sz="13800" dirty="0">
              <a:solidFill>
                <a:srgbClr val="FFFF00"/>
              </a:solidFill>
              <a:cs typeface="B Titr" pitchFamily="2" charset="-78"/>
            </a:endParaRPr>
          </a:p>
        </p:txBody>
      </p:sp>
      <p:sp>
        <p:nvSpPr>
          <p:cNvPr id="7" name="Rectangle 6"/>
          <p:cNvSpPr/>
          <p:nvPr/>
        </p:nvSpPr>
        <p:spPr>
          <a:xfrm>
            <a:off x="4767252" y="3048000"/>
            <a:ext cx="4071948" cy="3046988"/>
          </a:xfrm>
          <a:prstGeom prst="rect">
            <a:avLst/>
          </a:prstGeom>
        </p:spPr>
        <p:txBody>
          <a:bodyPr wrap="none">
            <a:spAutoFit/>
          </a:bodyPr>
          <a:lstStyle/>
          <a:p>
            <a:pPr algn="r" rtl="1"/>
            <a:r>
              <a:rPr lang="fa-IR" sz="3200" dirty="0">
                <a:solidFill>
                  <a:schemeClr val="bg1"/>
                </a:solidFill>
                <a:cs typeface="B Yekan" pitchFamily="2" charset="-78"/>
              </a:rPr>
              <a:t>1. یادگیری کار تیمی</a:t>
            </a:r>
            <a:endParaRPr lang="en-US" sz="3200" dirty="0">
              <a:solidFill>
                <a:schemeClr val="bg1"/>
              </a:solidFill>
              <a:cs typeface="B Yekan" pitchFamily="2" charset="-78"/>
            </a:endParaRPr>
          </a:p>
          <a:p>
            <a:pPr algn="r" rtl="1"/>
            <a:r>
              <a:rPr lang="fa-IR" sz="3200" dirty="0">
                <a:solidFill>
                  <a:schemeClr val="bg1"/>
                </a:solidFill>
                <a:cs typeface="B Yekan" pitchFamily="2" charset="-78"/>
              </a:rPr>
              <a:t>2. تجربه یک رقابت واقعی</a:t>
            </a:r>
          </a:p>
          <a:p>
            <a:pPr algn="r" rtl="1"/>
            <a:r>
              <a:rPr lang="fa-IR" sz="3200" dirty="0">
                <a:solidFill>
                  <a:schemeClr val="bg1"/>
                </a:solidFill>
                <a:cs typeface="B Yekan" pitchFamily="2" charset="-78"/>
              </a:rPr>
              <a:t>3.  چالش در ارائه</a:t>
            </a:r>
          </a:p>
          <a:p>
            <a:pPr algn="r" rtl="1"/>
            <a:r>
              <a:rPr lang="fa-IR" sz="3200" dirty="0">
                <a:solidFill>
                  <a:schemeClr val="bg1"/>
                </a:solidFill>
                <a:cs typeface="B Yekan" pitchFamily="2" charset="-78"/>
              </a:rPr>
              <a:t>4. پیدا کردن همکار</a:t>
            </a:r>
          </a:p>
          <a:p>
            <a:pPr algn="r" rtl="1"/>
            <a:r>
              <a:rPr lang="fa-IR" sz="3200" dirty="0">
                <a:solidFill>
                  <a:schemeClr val="bg1"/>
                </a:solidFill>
                <a:cs typeface="B Yekan" pitchFamily="2" charset="-78"/>
              </a:rPr>
              <a:t>5. شبکه‌سازی با افراد</a:t>
            </a:r>
          </a:p>
          <a:p>
            <a:pPr algn="r" rtl="1"/>
            <a:r>
              <a:rPr lang="fa-IR" sz="3200" dirty="0">
                <a:solidFill>
                  <a:schemeClr val="bg1"/>
                </a:solidFill>
                <a:cs typeface="B Yekan" pitchFamily="2" charset="-78"/>
              </a:rPr>
              <a:t> حرفه‌ای</a:t>
            </a:r>
          </a:p>
        </p:txBody>
      </p:sp>
      <p:sp>
        <p:nvSpPr>
          <p:cNvPr id="8" name="Rectangle 7"/>
          <p:cNvSpPr/>
          <p:nvPr/>
        </p:nvSpPr>
        <p:spPr>
          <a:xfrm>
            <a:off x="-304800" y="3049012"/>
            <a:ext cx="5029200" cy="3046988"/>
          </a:xfrm>
          <a:prstGeom prst="rect">
            <a:avLst/>
          </a:prstGeom>
        </p:spPr>
        <p:txBody>
          <a:bodyPr wrap="square">
            <a:spAutoFit/>
          </a:bodyPr>
          <a:lstStyle/>
          <a:p>
            <a:pPr algn="r" rtl="1"/>
            <a:r>
              <a:rPr lang="fa-IR" sz="3200" dirty="0">
                <a:solidFill>
                  <a:schemeClr val="bg1"/>
                </a:solidFill>
                <a:cs typeface="B Yekan" pitchFamily="2" charset="-78"/>
              </a:rPr>
              <a:t>6.  کسب مهارت‌های کارآفرینی</a:t>
            </a:r>
          </a:p>
          <a:p>
            <a:pPr algn="r" rtl="1"/>
            <a:r>
              <a:rPr lang="fa-IR" sz="3200" dirty="0">
                <a:solidFill>
                  <a:schemeClr val="bg1"/>
                </a:solidFill>
                <a:cs typeface="B Yekan" pitchFamily="2" charset="-78"/>
              </a:rPr>
              <a:t>7. آشنایی با مدل کسب و کار</a:t>
            </a:r>
          </a:p>
          <a:p>
            <a:pPr algn="r" rtl="1"/>
            <a:r>
              <a:rPr lang="fa-IR" sz="3200" dirty="0">
                <a:solidFill>
                  <a:schemeClr val="bg1"/>
                </a:solidFill>
                <a:cs typeface="B Yekan" pitchFamily="2" charset="-78"/>
              </a:rPr>
              <a:t>8. کسب یک دنیا انگیزه</a:t>
            </a:r>
          </a:p>
          <a:p>
            <a:pPr algn="r" rtl="1"/>
            <a:r>
              <a:rPr lang="fa-IR" sz="3200" dirty="0">
                <a:solidFill>
                  <a:schemeClr val="bg1"/>
                </a:solidFill>
                <a:cs typeface="B Yekan" pitchFamily="2" charset="-78"/>
              </a:rPr>
              <a:t>9. تغییر بنیادین نگرش</a:t>
            </a:r>
          </a:p>
          <a:p>
            <a:pPr algn="r" rtl="1"/>
            <a:r>
              <a:rPr lang="fa-IR" sz="3200" dirty="0">
                <a:solidFill>
                  <a:schemeClr val="bg1"/>
                </a:solidFill>
                <a:cs typeface="B Yekan" pitchFamily="2" charset="-78"/>
              </a:rPr>
              <a:t>10. ورود به اکوسیستم </a:t>
            </a:r>
          </a:p>
          <a:p>
            <a:pPr algn="r" rtl="1"/>
            <a:r>
              <a:rPr lang="fa-IR" sz="3200" dirty="0">
                <a:solidFill>
                  <a:schemeClr val="bg1"/>
                </a:solidFill>
                <a:cs typeface="B Yekan" pitchFamily="2" charset="-78"/>
              </a:rPr>
              <a:t>کارآفرینی کشور</a:t>
            </a:r>
            <a:endParaRPr lang="en-US" sz="3200" dirty="0">
              <a:solidFill>
                <a:schemeClr val="bg1"/>
              </a:solidFill>
              <a:cs typeface="B Yekan" pitchFamily="2" charset="-78"/>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0" name="Picture 2" descr="E:\Axkade\Axkade8224.jpg"/>
          <p:cNvPicPr>
            <a:picLocks noChangeAspect="1" noChangeArrowheads="1"/>
          </p:cNvPicPr>
          <p:nvPr/>
        </p:nvPicPr>
        <p:blipFill>
          <a:blip r:embed="rId3" cstate="print"/>
          <a:srcRect l="5932" r="5084"/>
          <a:stretch>
            <a:fillRect/>
          </a:stretch>
        </p:blipFill>
        <p:spPr bwMode="auto">
          <a:xfrm flipH="1">
            <a:off x="0" y="0"/>
            <a:ext cx="9144000" cy="6858000"/>
          </a:xfrm>
          <a:prstGeom prst="rect">
            <a:avLst/>
          </a:prstGeom>
          <a:noFill/>
        </p:spPr>
      </p:pic>
      <p:sp>
        <p:nvSpPr>
          <p:cNvPr id="7" name="Rectangle 6"/>
          <p:cNvSpPr/>
          <p:nvPr/>
        </p:nvSpPr>
        <p:spPr>
          <a:xfrm>
            <a:off x="0" y="4419600"/>
            <a:ext cx="9144000" cy="1828800"/>
          </a:xfrm>
          <a:prstGeom prst="rect">
            <a:avLst/>
          </a:prstGeom>
          <a:solidFill>
            <a:srgbClr val="FF000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rtl="1"/>
            <a:endParaRPr lang="en-US" sz="7200" dirty="0">
              <a:solidFill>
                <a:srgbClr val="FFFFFF"/>
              </a:solidFill>
              <a:cs typeface="QuranTaha" pitchFamily="2" charset="-78"/>
            </a:endParaRPr>
          </a:p>
        </p:txBody>
      </p:sp>
      <p:sp>
        <p:nvSpPr>
          <p:cNvPr id="5" name="Rectangle 4"/>
          <p:cNvSpPr/>
          <p:nvPr/>
        </p:nvSpPr>
        <p:spPr>
          <a:xfrm>
            <a:off x="304800" y="762000"/>
            <a:ext cx="5852884" cy="1446550"/>
          </a:xfrm>
          <a:prstGeom prst="rect">
            <a:avLst/>
          </a:prstGeom>
        </p:spPr>
        <p:txBody>
          <a:bodyPr wrap="none">
            <a:spAutoFit/>
          </a:bodyPr>
          <a:lstStyle/>
          <a:p>
            <a:pPr rtl="1"/>
            <a:r>
              <a:rPr lang="fa-IR" sz="4400" dirty="0">
                <a:cs typeface="B Yekan" pitchFamily="2" charset="-78"/>
              </a:rPr>
              <a:t>همین امروز در نزدیک‌ترین</a:t>
            </a:r>
          </a:p>
          <a:p>
            <a:pPr rtl="1"/>
            <a:r>
              <a:rPr lang="fa-IR" sz="4400" dirty="0">
                <a:cs typeface="B Yekan" pitchFamily="2" charset="-78"/>
              </a:rPr>
              <a:t>رویداد ثبت نام کنید</a:t>
            </a:r>
            <a:endParaRPr lang="en-US" sz="4400" dirty="0">
              <a:cs typeface="B Yekan" pitchFamily="2" charset="-78"/>
            </a:endParaRPr>
          </a:p>
        </p:txBody>
      </p:sp>
      <p:sp>
        <p:nvSpPr>
          <p:cNvPr id="6" name="Rectangle 5"/>
          <p:cNvSpPr/>
          <p:nvPr/>
        </p:nvSpPr>
        <p:spPr>
          <a:xfrm>
            <a:off x="1143000" y="4648200"/>
            <a:ext cx="7034362" cy="1200329"/>
          </a:xfrm>
          <a:prstGeom prst="rect">
            <a:avLst/>
          </a:prstGeom>
        </p:spPr>
        <p:txBody>
          <a:bodyPr wrap="none">
            <a:spAutoFit/>
          </a:bodyPr>
          <a:lstStyle/>
          <a:p>
            <a:r>
              <a:rPr lang="en-US" sz="7200" dirty="0">
                <a:solidFill>
                  <a:schemeClr val="bg1"/>
                </a:solidFill>
              </a:rPr>
              <a:t>startupweekend.ir</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0"/>
            <a:ext cx="9144000" cy="1071546"/>
          </a:xfrm>
          <a:prstGeom prst="rect">
            <a:avLst/>
          </a:prstGeom>
          <a:solidFill>
            <a:srgbClr val="FF0000"/>
          </a:solidFill>
        </p:spPr>
        <p:txBody>
          <a:bodyPr vert="horz" lIns="91440" tIns="45720" rIns="91440" bIns="45720" rtlCol="0" anchor="ctr">
            <a:noAutofit/>
          </a:bodyPr>
          <a:lstStyle/>
          <a:p>
            <a:pPr marL="0" marR="0" lvl="0" indent="0" algn="ctr" defTabSz="914400" eaLnBrk="1" fontAlgn="auto" latinLnBrk="0" hangingPunct="1">
              <a:lnSpc>
                <a:spcPct val="100000"/>
              </a:lnSpc>
              <a:spcBef>
                <a:spcPct val="0"/>
              </a:spcBef>
              <a:spcAft>
                <a:spcPts val="0"/>
              </a:spcAft>
              <a:buClrTx/>
              <a:buSzTx/>
              <a:buFontTx/>
              <a:buNone/>
              <a:tabLst/>
              <a:defRPr/>
            </a:pPr>
            <a:r>
              <a:rPr lang="en-US" sz="60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mj-lt"/>
                <a:ea typeface="+mj-ea"/>
                <a:cs typeface="12   Yagut_shsmrt" pitchFamily="2" charset="-78"/>
              </a:rPr>
              <a:t>a</a:t>
            </a:r>
            <a:r>
              <a:rPr kumimoji="0" lang="en-US" sz="6000" i="0" u="none" strike="noStrike" kern="1200" normalizeH="0" baseline="0" noProof="0" dirty="0">
                <a:ln w="18415" cmpd="sng">
                  <a:solidFill>
                    <a:srgbClr val="FFFFFF"/>
                  </a:solidFill>
                  <a:prstDash val="solid"/>
                </a:ln>
                <a:solidFill>
                  <a:srgbClr val="FFFFFF"/>
                </a:solidFill>
                <a:effectLst>
                  <a:outerShdw blurRad="63500" dir="3600000" algn="tl" rotWithShape="0">
                    <a:srgbClr val="000000">
                      <a:alpha val="70000"/>
                    </a:srgbClr>
                  </a:outerShdw>
                </a:effectLst>
                <a:uLnTx/>
                <a:uFillTx/>
                <a:latin typeface="+mj-lt"/>
                <a:ea typeface="+mj-ea"/>
                <a:cs typeface="12   Yagut_shsmrt" pitchFamily="2" charset="-78"/>
              </a:rPr>
              <a:t>bout.me/</a:t>
            </a:r>
            <a:r>
              <a:rPr kumimoji="0" lang="en-US" sz="6000" i="0" u="none" strike="noStrike" kern="1200" normalizeH="0" baseline="0" noProof="0" dirty="0">
                <a:ln w="18415" cmpd="sng">
                  <a:solidFill>
                    <a:srgbClr val="FFFFFF"/>
                  </a:solidFill>
                  <a:prstDash val="solid"/>
                </a:ln>
                <a:solidFill>
                  <a:srgbClr val="FFFF00"/>
                </a:solidFill>
                <a:effectLst>
                  <a:outerShdw blurRad="63500" dir="3600000" algn="tl" rotWithShape="0">
                    <a:srgbClr val="000000">
                      <a:alpha val="70000"/>
                    </a:srgbClr>
                  </a:outerShdw>
                </a:effectLst>
                <a:uLnTx/>
                <a:uFillTx/>
                <a:latin typeface="+mj-lt"/>
                <a:ea typeface="+mj-ea"/>
                <a:cs typeface="12   Yagut_shsmrt" pitchFamily="2" charset="-78"/>
              </a:rPr>
              <a:t>mahdi.nasseri</a:t>
            </a:r>
          </a:p>
        </p:txBody>
      </p:sp>
      <p:sp>
        <p:nvSpPr>
          <p:cNvPr id="10" name="Slide Number Placeholder 9"/>
          <p:cNvSpPr>
            <a:spLocks noGrp="1"/>
          </p:cNvSpPr>
          <p:nvPr>
            <p:ph type="sldNum" sz="quarter" idx="12"/>
          </p:nvPr>
        </p:nvSpPr>
        <p:spPr/>
        <p:txBody>
          <a:bodyPr/>
          <a:lstStyle/>
          <a:p>
            <a:fld id="{29DBEAB4-F2AB-4B0C-9AD1-49080ED9CDA8}" type="slidenum">
              <a:rPr lang="en-US" smtClean="0"/>
              <a:pPr/>
              <a:t>17</a:t>
            </a:fld>
            <a:endParaRPr lang="en-US"/>
          </a:p>
        </p:txBody>
      </p:sp>
      <p:pic>
        <p:nvPicPr>
          <p:cNvPr id="44036" name="Picture 4"/>
          <p:cNvPicPr>
            <a:picLocks noChangeAspect="1" noChangeArrowheads="1"/>
          </p:cNvPicPr>
          <p:nvPr/>
        </p:nvPicPr>
        <p:blipFill>
          <a:blip r:embed="rId2" cstate="print"/>
          <a:srcRect l="8824" t="12444" r="55882" b="20000"/>
          <a:stretch>
            <a:fillRect/>
          </a:stretch>
        </p:blipFill>
        <p:spPr bwMode="auto">
          <a:xfrm>
            <a:off x="0" y="1066800"/>
            <a:ext cx="9144000" cy="5791200"/>
          </a:xfrm>
          <a:prstGeom prst="rect">
            <a:avLst/>
          </a:prstGeom>
          <a:noFill/>
          <a:ln w="9525">
            <a:noFill/>
            <a:miter lim="800000"/>
            <a:headEnd/>
            <a:tailEnd/>
          </a:ln>
          <a:effectLst/>
        </p:spPr>
      </p:pic>
    </p:spTree>
  </p:cSld>
  <p:clrMapOvr>
    <a:masterClrMapping/>
  </p:clrMapOvr>
  <p:transition advClick="0"/>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6" name="Picture 2" descr="C:\Documents and Settings\Mahdi\Desktop\SW_kauffman_green.png"/>
          <p:cNvPicPr>
            <a:picLocks noChangeAspect="1" noChangeArrowheads="1"/>
          </p:cNvPicPr>
          <p:nvPr/>
        </p:nvPicPr>
        <p:blipFill>
          <a:blip r:embed="rId2" cstate="print"/>
          <a:srcRect/>
          <a:stretch>
            <a:fillRect/>
          </a:stretch>
        </p:blipFill>
        <p:spPr bwMode="auto">
          <a:xfrm>
            <a:off x="369887" y="1447800"/>
            <a:ext cx="8469313" cy="3664206"/>
          </a:xfrm>
          <a:prstGeom prst="rect">
            <a:avLst/>
          </a:prstGeom>
          <a:noFill/>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tartupweekend.ir/wp-content/uploads/2014/05/17_big.jpg"/>
          <p:cNvPicPr>
            <a:picLocks noChangeAspect="1" noChangeArrowheads="1"/>
          </p:cNvPicPr>
          <p:nvPr/>
        </p:nvPicPr>
        <p:blipFill>
          <a:blip r:embed="rId3" cstate="print">
            <a:lum bright="-20000" contrast="-40000"/>
          </a:blip>
          <a:srcRect l="4445" r="6655"/>
          <a:stretch>
            <a:fillRect/>
          </a:stretch>
        </p:blipFill>
        <p:spPr bwMode="auto">
          <a:xfrm>
            <a:off x="0" y="0"/>
            <a:ext cx="9144000" cy="6858000"/>
          </a:xfrm>
          <a:prstGeom prst="rect">
            <a:avLst/>
          </a:prstGeom>
          <a:noFill/>
        </p:spPr>
      </p:pic>
      <p:sp>
        <p:nvSpPr>
          <p:cNvPr id="6" name="Rectangle 5"/>
          <p:cNvSpPr/>
          <p:nvPr/>
        </p:nvSpPr>
        <p:spPr>
          <a:xfrm>
            <a:off x="0" y="2438400"/>
            <a:ext cx="9144000" cy="3937695"/>
          </a:xfrm>
          <a:prstGeom prst="rect">
            <a:avLst/>
          </a:prstGeom>
          <a:solidFill>
            <a:srgbClr val="FF00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rtl="1"/>
            <a:endParaRPr lang="en-US" sz="7200" dirty="0">
              <a:solidFill>
                <a:srgbClr val="FFFFFF"/>
              </a:solidFill>
              <a:cs typeface="QuranTaha" pitchFamily="2" charset="-78"/>
            </a:endParaRPr>
          </a:p>
        </p:txBody>
      </p:sp>
      <p:sp>
        <p:nvSpPr>
          <p:cNvPr id="4" name="Rectangle 3"/>
          <p:cNvSpPr/>
          <p:nvPr/>
        </p:nvSpPr>
        <p:spPr>
          <a:xfrm>
            <a:off x="457200" y="2820412"/>
            <a:ext cx="8382000" cy="3046988"/>
          </a:xfrm>
          <a:prstGeom prst="rect">
            <a:avLst/>
          </a:prstGeom>
        </p:spPr>
        <p:txBody>
          <a:bodyPr wrap="square">
            <a:spAutoFit/>
          </a:bodyPr>
          <a:lstStyle/>
          <a:p>
            <a:pPr algn="just" rtl="1"/>
            <a:r>
              <a:rPr lang="fa-IR" sz="3200" dirty="0">
                <a:solidFill>
                  <a:schemeClr val="bg1"/>
                </a:solidFill>
                <a:cs typeface="B Koodak" pitchFamily="2" charset="-78"/>
              </a:rPr>
              <a:t>یک رویداد آموزشی-تجربی در سراسر دنیاست که در ۳ روز متوالی (در انتهای هفته) برگزار می‌گردد. در این برنامه شرکت‌کنندگان پرانگیزه‌ای شامل برنامه‌نویسان، مدیران تجاری، عاشقان استارتاپ، بازاریاب‌ها و طراحان گرافیک گرد هم می‌آیند تا طی ۵۴ ساعت ایده‌هایشان را مطرح کنند، گروه تشکیل بدهند و هر گروه ایده‌ای را اجرا کند.</a:t>
            </a:r>
            <a:endParaRPr lang="en-US" sz="3200" dirty="0">
              <a:solidFill>
                <a:schemeClr val="bg1"/>
              </a:solidFill>
              <a:cs typeface="B Koodak" pitchFamily="2" charset="-78"/>
            </a:endParaRPr>
          </a:p>
        </p:txBody>
      </p:sp>
      <p:sp>
        <p:nvSpPr>
          <p:cNvPr id="7" name="Rectangle 6"/>
          <p:cNvSpPr/>
          <p:nvPr/>
        </p:nvSpPr>
        <p:spPr>
          <a:xfrm>
            <a:off x="424488" y="628471"/>
            <a:ext cx="8109912" cy="1200329"/>
          </a:xfrm>
          <a:prstGeom prst="rect">
            <a:avLst/>
          </a:prstGeom>
        </p:spPr>
        <p:txBody>
          <a:bodyPr wrap="none">
            <a:spAutoFit/>
          </a:bodyPr>
          <a:lstStyle/>
          <a:p>
            <a:pPr algn="r" rtl="1"/>
            <a:r>
              <a:rPr lang="fa-IR" sz="7200" dirty="0">
                <a:solidFill>
                  <a:schemeClr val="bg1"/>
                </a:solidFill>
                <a:cs typeface="12   Yagut_shsmrt" pitchFamily="2" charset="-78"/>
              </a:rPr>
              <a:t>استارتاپ ویکند چیست؟</a:t>
            </a:r>
            <a:endParaRPr lang="en-US" sz="7200" dirty="0">
              <a:solidFill>
                <a:schemeClr val="bg1"/>
              </a:solidFill>
              <a:cs typeface="12   Yagut_shsmrt" pitchFamily="2" charset="-78"/>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3" name="Picture 5" descr="C:\Documents and Settings\Mahdi\Desktop\DSC_02392.jpg"/>
          <p:cNvPicPr>
            <a:picLocks noChangeAspect="1" noChangeArrowheads="1"/>
          </p:cNvPicPr>
          <p:nvPr/>
        </p:nvPicPr>
        <p:blipFill>
          <a:blip r:embed="rId2" cstate="print">
            <a:lum bright="-20000" contrast="-40000"/>
          </a:blip>
          <a:srcRect l="6601" t="1153" r="6600"/>
          <a:stretch>
            <a:fillRect/>
          </a:stretch>
        </p:blipFill>
        <p:spPr bwMode="auto">
          <a:xfrm>
            <a:off x="0" y="0"/>
            <a:ext cx="9144000" cy="6938963"/>
          </a:xfrm>
          <a:prstGeom prst="rect">
            <a:avLst/>
          </a:prstGeom>
          <a:noFill/>
        </p:spPr>
      </p:pic>
      <p:sp>
        <p:nvSpPr>
          <p:cNvPr id="5" name="Rectangle 4"/>
          <p:cNvSpPr/>
          <p:nvPr/>
        </p:nvSpPr>
        <p:spPr>
          <a:xfrm>
            <a:off x="0" y="539591"/>
            <a:ext cx="9144000" cy="2114551"/>
          </a:xfrm>
          <a:prstGeom prst="rect">
            <a:avLst/>
          </a:prstGeom>
          <a:solidFill>
            <a:srgbClr val="0070C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p>
        </p:txBody>
      </p:sp>
      <p:sp>
        <p:nvSpPr>
          <p:cNvPr id="6" name="Rectangle 5"/>
          <p:cNvSpPr/>
          <p:nvPr/>
        </p:nvSpPr>
        <p:spPr>
          <a:xfrm>
            <a:off x="0" y="534888"/>
            <a:ext cx="7239000" cy="2185214"/>
          </a:xfrm>
          <a:prstGeom prst="rect">
            <a:avLst/>
          </a:prstGeom>
          <a:noFill/>
          <a:ln>
            <a:noFill/>
          </a:ln>
        </p:spPr>
        <p:txBody>
          <a:bodyPr wrap="square">
            <a:spAutoFit/>
          </a:bodyPr>
          <a:lstStyle/>
          <a:p>
            <a:pPr algn="r" rtl="1"/>
            <a:r>
              <a:rPr lang="fa-IR" sz="4800" dirty="0">
                <a:solidFill>
                  <a:srgbClr val="FFFF00"/>
                </a:solidFill>
                <a:effectLst>
                  <a:outerShdw blurRad="38100" dist="38100" dir="2700000" algn="tl">
                    <a:srgbClr val="000000">
                      <a:alpha val="43137"/>
                    </a:srgbClr>
                  </a:outerShdw>
                </a:effectLst>
                <a:cs typeface="Dast Nevis" pitchFamily="66" charset="-78"/>
              </a:rPr>
              <a:t>دلیل برای حضور شما در  رویداد</a:t>
            </a:r>
          </a:p>
          <a:p>
            <a:pPr algn="r" rtl="1"/>
            <a:r>
              <a:rPr lang="fa-IR" sz="8800" dirty="0">
                <a:solidFill>
                  <a:srgbClr val="00B0F0"/>
                </a:solidFill>
                <a:effectLst>
                  <a:outerShdw blurRad="38100" dist="38100" dir="2700000" algn="tl">
                    <a:srgbClr val="000000">
                      <a:alpha val="43137"/>
                    </a:srgbClr>
                  </a:outerShdw>
                </a:effectLst>
                <a:cs typeface="Dast Nevis" pitchFamily="66" charset="-78"/>
              </a:rPr>
              <a:t>استارتاپ ویکند</a:t>
            </a:r>
            <a:endParaRPr lang="en-US" sz="13800" dirty="0">
              <a:solidFill>
                <a:srgbClr val="00B0F0"/>
              </a:solidFill>
              <a:effectLst>
                <a:outerShdw blurRad="38100" dist="38100" dir="2700000" algn="tl">
                  <a:srgbClr val="000000">
                    <a:alpha val="43137"/>
                  </a:srgbClr>
                </a:outerShdw>
              </a:effectLst>
              <a:cs typeface="Dast Nevis" pitchFamily="66" charset="-78"/>
            </a:endParaRPr>
          </a:p>
        </p:txBody>
      </p:sp>
      <p:sp>
        <p:nvSpPr>
          <p:cNvPr id="7" name="Rectangle 6"/>
          <p:cNvSpPr/>
          <p:nvPr/>
        </p:nvSpPr>
        <p:spPr>
          <a:xfrm>
            <a:off x="7049069" y="533400"/>
            <a:ext cx="1713931" cy="2215991"/>
          </a:xfrm>
          <a:prstGeom prst="rect">
            <a:avLst/>
          </a:prstGeom>
        </p:spPr>
        <p:txBody>
          <a:bodyPr wrap="none">
            <a:spAutoFit/>
          </a:bodyPr>
          <a:lstStyle/>
          <a:p>
            <a:r>
              <a:rPr lang="fa-IR" sz="13800" dirty="0">
                <a:solidFill>
                  <a:srgbClr val="FF0000"/>
                </a:solidFill>
                <a:latin typeface="A GOOGLE" pitchFamily="34"/>
                <a:cs typeface="B Titr" pitchFamily="2" charset="-78"/>
              </a:rPr>
              <a:t>10</a:t>
            </a:r>
            <a:endParaRPr lang="en-US" sz="13800" dirty="0">
              <a:solidFill>
                <a:srgbClr val="FF0000"/>
              </a:solidFill>
              <a:latin typeface="A GOOGLE" pitchFamily="34"/>
              <a:cs typeface="B Titr" pitchFamily="2" charset="-78"/>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F:\axkadeh\Axkade8922.jpg"/>
          <p:cNvPicPr>
            <a:picLocks noChangeAspect="1" noChangeArrowheads="1"/>
          </p:cNvPicPr>
          <p:nvPr/>
        </p:nvPicPr>
        <p:blipFill>
          <a:blip r:embed="rId3" cstate="print">
            <a:lum bright="-20000" contrast="-40000"/>
          </a:blip>
          <a:srcRect/>
          <a:stretch>
            <a:fillRect/>
          </a:stretch>
        </p:blipFill>
        <p:spPr bwMode="auto">
          <a:xfrm>
            <a:off x="0" y="0"/>
            <a:ext cx="9144000" cy="6857999"/>
          </a:xfrm>
          <a:prstGeom prst="rect">
            <a:avLst/>
          </a:prstGeom>
          <a:noFill/>
        </p:spPr>
      </p:pic>
      <p:sp>
        <p:nvSpPr>
          <p:cNvPr id="8" name="Rectangle 7"/>
          <p:cNvSpPr/>
          <p:nvPr/>
        </p:nvSpPr>
        <p:spPr>
          <a:xfrm>
            <a:off x="-762000" y="-2971800"/>
            <a:ext cx="5694188" cy="15912048"/>
          </a:xfrm>
          <a:prstGeom prst="rect">
            <a:avLst/>
          </a:prstGeom>
        </p:spPr>
        <p:txBody>
          <a:bodyPr wrap="none">
            <a:spAutoFit/>
          </a:bodyPr>
          <a:lstStyle/>
          <a:p>
            <a:r>
              <a:rPr lang="fa-IR" sz="102800" dirty="0">
                <a:solidFill>
                  <a:schemeClr val="bg1">
                    <a:lumMod val="50000"/>
                  </a:schemeClr>
                </a:solidFill>
                <a:latin typeface="A GOOGLE" pitchFamily="34"/>
                <a:cs typeface="B Titr" pitchFamily="2" charset="-78"/>
              </a:rPr>
              <a:t>1</a:t>
            </a:r>
            <a:endParaRPr lang="en-US" sz="102800" dirty="0">
              <a:solidFill>
                <a:schemeClr val="bg1">
                  <a:lumMod val="50000"/>
                </a:schemeClr>
              </a:solidFill>
              <a:latin typeface="A GOOGLE" pitchFamily="34"/>
              <a:cs typeface="B Titr" pitchFamily="2" charset="-78"/>
            </a:endParaRPr>
          </a:p>
        </p:txBody>
      </p:sp>
      <p:sp>
        <p:nvSpPr>
          <p:cNvPr id="16" name="Rectangle 15"/>
          <p:cNvSpPr/>
          <p:nvPr/>
        </p:nvSpPr>
        <p:spPr>
          <a:xfrm>
            <a:off x="1371600" y="1296412"/>
            <a:ext cx="2514600" cy="3046988"/>
          </a:xfrm>
          <a:prstGeom prst="rect">
            <a:avLst/>
          </a:prstGeom>
          <a:noFill/>
          <a:ln>
            <a:noFill/>
          </a:ln>
        </p:spPr>
        <p:txBody>
          <a:bodyPr wrap="square">
            <a:spAutoFit/>
          </a:bodyPr>
          <a:lstStyle/>
          <a:p>
            <a:pPr rtl="1"/>
            <a:r>
              <a:rPr lang="fa-IR" sz="9600" dirty="0">
                <a:solidFill>
                  <a:srgbClr val="FFFF00"/>
                </a:solidFill>
                <a:effectLst>
                  <a:outerShdw blurRad="38100" dist="38100" dir="2700000" algn="tl">
                    <a:srgbClr val="000000">
                      <a:alpha val="43137"/>
                    </a:srgbClr>
                  </a:outerShdw>
                </a:effectLst>
                <a:latin typeface="Quarantine BRK" pitchFamily="2" charset="0"/>
                <a:cs typeface="QuranTaha" pitchFamily="2" charset="-78"/>
              </a:rPr>
              <a:t>کار</a:t>
            </a:r>
          </a:p>
          <a:p>
            <a:pPr algn="r" rtl="1"/>
            <a:r>
              <a:rPr lang="fa-IR" sz="9600" dirty="0">
                <a:solidFill>
                  <a:srgbClr val="FFFF00"/>
                </a:solidFill>
                <a:effectLst>
                  <a:outerShdw blurRad="38100" dist="38100" dir="2700000" algn="tl">
                    <a:srgbClr val="000000">
                      <a:alpha val="43137"/>
                    </a:srgbClr>
                  </a:outerShdw>
                </a:effectLst>
                <a:latin typeface="Quarantine BRK" pitchFamily="2" charset="0"/>
                <a:cs typeface="QuranTaha" pitchFamily="2" charset="-78"/>
              </a:rPr>
              <a:t> تیمی</a:t>
            </a:r>
            <a:endParaRPr lang="en-US" sz="9600" dirty="0">
              <a:solidFill>
                <a:srgbClr val="FFFF00"/>
              </a:solidFill>
              <a:effectLst>
                <a:outerShdw blurRad="38100" dist="38100" dir="2700000" algn="tl">
                  <a:srgbClr val="000000">
                    <a:alpha val="43137"/>
                  </a:srgbClr>
                </a:outerShdw>
              </a:effectLst>
              <a:latin typeface="Quarantine BRK" pitchFamily="2" charset="0"/>
              <a:cs typeface="QuranTaha" pitchFamily="2" charset="-78"/>
            </a:endParaRPr>
          </a:p>
        </p:txBody>
      </p:sp>
      <p:sp>
        <p:nvSpPr>
          <p:cNvPr id="12" name="Rectangle 11"/>
          <p:cNvSpPr/>
          <p:nvPr/>
        </p:nvSpPr>
        <p:spPr>
          <a:xfrm>
            <a:off x="0" y="4419600"/>
            <a:ext cx="9144000" cy="1423095"/>
          </a:xfrm>
          <a:prstGeom prst="rect">
            <a:avLst/>
          </a:prstGeom>
          <a:solidFill>
            <a:srgbClr val="FF000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rtl="1"/>
            <a:endParaRPr lang="en-US" sz="7200" dirty="0">
              <a:solidFill>
                <a:srgbClr val="FFFFFF"/>
              </a:solidFill>
              <a:cs typeface="QuranTaha" pitchFamily="2" charset="-78"/>
            </a:endParaRPr>
          </a:p>
        </p:txBody>
      </p:sp>
      <p:sp>
        <p:nvSpPr>
          <p:cNvPr id="13" name="TextBox 12"/>
          <p:cNvSpPr txBox="1"/>
          <p:nvPr/>
        </p:nvSpPr>
        <p:spPr>
          <a:xfrm>
            <a:off x="228600" y="4457701"/>
            <a:ext cx="8686800" cy="1384995"/>
          </a:xfrm>
          <a:prstGeom prst="rect">
            <a:avLst/>
          </a:prstGeom>
          <a:noFill/>
        </p:spPr>
        <p:txBody>
          <a:bodyPr wrap="square" rtlCol="0">
            <a:spAutoFit/>
          </a:bodyPr>
          <a:lstStyle/>
          <a:p>
            <a:pPr algn="just" rtl="1"/>
            <a:r>
              <a:rPr lang="fa-IR" sz="2800" dirty="0">
                <a:solidFill>
                  <a:schemeClr val="bg1"/>
                </a:solidFill>
                <a:latin typeface="Tahoma" pitchFamily="34" charset="0"/>
                <a:ea typeface="Tahoma" pitchFamily="34" charset="0"/>
                <a:cs typeface="B Koodak" pitchFamily="2" charset="-78"/>
              </a:rPr>
              <a:t>با هم کار کنید، هیچ کسب و کار موفقی، بدون داشتن یک تیم خوب شکل نخواهد گرفت. در این رویداد بیش از آنچه فکر می‌کنید مهارت کار تیمی را یاد خواهید گرفت.</a:t>
            </a:r>
            <a:endParaRPr lang="en-US" sz="2800" dirty="0">
              <a:solidFill>
                <a:schemeClr val="bg1"/>
              </a:solidFill>
              <a:latin typeface="Tahoma" pitchFamily="34" charset="0"/>
              <a:ea typeface="Tahoma" pitchFamily="34" charset="0"/>
              <a:cs typeface="B Koodak" pitchFamily="2" charset="-78"/>
            </a:endParaRPr>
          </a:p>
        </p:txBody>
      </p:sp>
      <p:sp>
        <p:nvSpPr>
          <p:cNvPr id="9" name="Rectangle 8"/>
          <p:cNvSpPr/>
          <p:nvPr/>
        </p:nvSpPr>
        <p:spPr>
          <a:xfrm>
            <a:off x="685800" y="51137"/>
            <a:ext cx="3581400" cy="1015663"/>
          </a:xfrm>
          <a:prstGeom prst="rect">
            <a:avLst/>
          </a:prstGeom>
          <a:noFill/>
          <a:ln>
            <a:noFill/>
          </a:ln>
        </p:spPr>
        <p:txBody>
          <a:bodyPr wrap="square">
            <a:spAutoFit/>
          </a:bodyPr>
          <a:lstStyle/>
          <a:p>
            <a:pPr rtl="1"/>
            <a:r>
              <a:rPr lang="fa-IR" sz="6000" dirty="0">
                <a:solidFill>
                  <a:srgbClr val="92D050"/>
                </a:solidFill>
                <a:latin typeface="Quarantine BRK" pitchFamily="2" charset="0"/>
                <a:cs typeface="B Yekan" pitchFamily="2" charset="-78"/>
              </a:rPr>
              <a:t>یادگیری</a:t>
            </a:r>
            <a:endParaRPr lang="en-US" sz="6000" dirty="0">
              <a:solidFill>
                <a:srgbClr val="92D050"/>
              </a:solidFill>
              <a:latin typeface="Quarantine BRK" pitchFamily="2" charset="0"/>
              <a:cs typeface="B Yekan" pitchFamily="2" charset="-78"/>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3" descr="F:\axkadeh\Axkade8887.jpg"/>
          <p:cNvPicPr>
            <a:picLocks noChangeAspect="1" noChangeArrowheads="1"/>
          </p:cNvPicPr>
          <p:nvPr/>
        </p:nvPicPr>
        <p:blipFill>
          <a:blip r:embed="rId3" cstate="print">
            <a:lum bright="-20000" contrast="-40000"/>
          </a:blip>
          <a:srcRect l="1219" r="2409"/>
          <a:stretch>
            <a:fillRect/>
          </a:stretch>
        </p:blipFill>
        <p:spPr bwMode="auto">
          <a:xfrm>
            <a:off x="0" y="0"/>
            <a:ext cx="9144000" cy="6858000"/>
          </a:xfrm>
          <a:prstGeom prst="rect">
            <a:avLst/>
          </a:prstGeom>
          <a:noFill/>
        </p:spPr>
      </p:pic>
      <p:sp>
        <p:nvSpPr>
          <p:cNvPr id="15" name="Rectangle 14"/>
          <p:cNvSpPr/>
          <p:nvPr/>
        </p:nvSpPr>
        <p:spPr>
          <a:xfrm>
            <a:off x="-609600" y="-1143000"/>
            <a:ext cx="5120312" cy="11079956"/>
          </a:xfrm>
          <a:prstGeom prst="rect">
            <a:avLst/>
          </a:prstGeom>
        </p:spPr>
        <p:txBody>
          <a:bodyPr wrap="none">
            <a:spAutoFit/>
          </a:bodyPr>
          <a:lstStyle/>
          <a:p>
            <a:r>
              <a:rPr lang="fa-IR" sz="71400" dirty="0">
                <a:solidFill>
                  <a:schemeClr val="bg1">
                    <a:lumMod val="50000"/>
                  </a:schemeClr>
                </a:solidFill>
                <a:latin typeface="A GOOGLE" pitchFamily="34"/>
                <a:cs typeface="B Titr" pitchFamily="2" charset="-78"/>
              </a:rPr>
              <a:t>2</a:t>
            </a:r>
            <a:endParaRPr lang="en-US" sz="71400" dirty="0">
              <a:solidFill>
                <a:schemeClr val="bg1">
                  <a:lumMod val="50000"/>
                </a:schemeClr>
              </a:solidFill>
              <a:latin typeface="A GOOGLE" pitchFamily="34"/>
              <a:cs typeface="B Titr" pitchFamily="2" charset="-78"/>
            </a:endParaRPr>
          </a:p>
        </p:txBody>
      </p:sp>
      <p:sp>
        <p:nvSpPr>
          <p:cNvPr id="16" name="Rectangle 15"/>
          <p:cNvSpPr/>
          <p:nvPr/>
        </p:nvSpPr>
        <p:spPr>
          <a:xfrm>
            <a:off x="76200" y="1219200"/>
            <a:ext cx="3200400" cy="1569660"/>
          </a:xfrm>
          <a:prstGeom prst="rect">
            <a:avLst/>
          </a:prstGeom>
          <a:noFill/>
          <a:ln>
            <a:noFill/>
          </a:ln>
        </p:spPr>
        <p:txBody>
          <a:bodyPr wrap="square">
            <a:spAutoFit/>
          </a:bodyPr>
          <a:lstStyle/>
          <a:p>
            <a:pPr algn="ctr" rtl="1"/>
            <a:r>
              <a:rPr lang="fa-IR" sz="9600" dirty="0">
                <a:solidFill>
                  <a:srgbClr val="FFFF00"/>
                </a:solidFill>
                <a:effectLst>
                  <a:outerShdw blurRad="38100" dist="38100" dir="2700000" algn="tl">
                    <a:srgbClr val="000000">
                      <a:alpha val="43137"/>
                    </a:srgbClr>
                  </a:outerShdw>
                </a:effectLst>
                <a:latin typeface="Quarantine BRK" pitchFamily="2" charset="0"/>
                <a:cs typeface="QuranTaha" pitchFamily="2" charset="-78"/>
              </a:rPr>
              <a:t>رقابت</a:t>
            </a:r>
            <a:endParaRPr lang="en-US" sz="9600" dirty="0">
              <a:solidFill>
                <a:srgbClr val="FFFF00"/>
              </a:solidFill>
              <a:effectLst>
                <a:outerShdw blurRad="38100" dist="38100" dir="2700000" algn="tl">
                  <a:srgbClr val="000000">
                    <a:alpha val="43137"/>
                  </a:srgbClr>
                </a:outerShdw>
              </a:effectLst>
              <a:latin typeface="Quarantine BRK" pitchFamily="2" charset="0"/>
              <a:cs typeface="QuranTaha" pitchFamily="2" charset="-78"/>
            </a:endParaRPr>
          </a:p>
        </p:txBody>
      </p:sp>
      <p:sp>
        <p:nvSpPr>
          <p:cNvPr id="7" name="Rectangle 6"/>
          <p:cNvSpPr/>
          <p:nvPr/>
        </p:nvSpPr>
        <p:spPr>
          <a:xfrm>
            <a:off x="0" y="4419600"/>
            <a:ext cx="9144000" cy="1423095"/>
          </a:xfrm>
          <a:prstGeom prst="rect">
            <a:avLst/>
          </a:prstGeom>
          <a:solidFill>
            <a:srgbClr val="FF000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rtl="1"/>
            <a:endParaRPr lang="en-US" sz="7200" dirty="0">
              <a:solidFill>
                <a:srgbClr val="FFFFFF"/>
              </a:solidFill>
              <a:cs typeface="QuranTaha" pitchFamily="2" charset="-78"/>
            </a:endParaRPr>
          </a:p>
        </p:txBody>
      </p:sp>
      <p:sp>
        <p:nvSpPr>
          <p:cNvPr id="9" name="TextBox 8"/>
          <p:cNvSpPr txBox="1"/>
          <p:nvPr/>
        </p:nvSpPr>
        <p:spPr>
          <a:xfrm>
            <a:off x="228600" y="4419600"/>
            <a:ext cx="8686800" cy="1384995"/>
          </a:xfrm>
          <a:prstGeom prst="rect">
            <a:avLst/>
          </a:prstGeom>
          <a:noFill/>
        </p:spPr>
        <p:txBody>
          <a:bodyPr wrap="square" rtlCol="0">
            <a:spAutoFit/>
          </a:bodyPr>
          <a:lstStyle/>
          <a:p>
            <a:pPr algn="just" rtl="1"/>
            <a:r>
              <a:rPr lang="fa-IR" sz="2800" dirty="0">
                <a:solidFill>
                  <a:schemeClr val="bg1"/>
                </a:solidFill>
                <a:latin typeface="Tahoma" pitchFamily="34" charset="0"/>
                <a:ea typeface="Tahoma" pitchFamily="34" charset="0"/>
                <a:cs typeface="B Koodak" pitchFamily="2" charset="-78"/>
              </a:rPr>
              <a:t>حواس‌تان به بقیه تیم‌ها باشد، چه در این رویداد چه در دنیای واقعی؛ در غیر این صورت مشتریان شما را خواهند دزدید، همانگونه که در این رویداد رای داوران را به چنگ خواهند آورد.</a:t>
            </a:r>
            <a:endParaRPr lang="en-US" sz="2800" dirty="0">
              <a:solidFill>
                <a:schemeClr val="bg1"/>
              </a:solidFill>
              <a:latin typeface="Tahoma" pitchFamily="34" charset="0"/>
              <a:ea typeface="Tahoma" pitchFamily="34" charset="0"/>
              <a:cs typeface="B Koodak" pitchFamily="2" charset="-78"/>
            </a:endParaRPr>
          </a:p>
        </p:txBody>
      </p:sp>
      <p:sp>
        <p:nvSpPr>
          <p:cNvPr id="10" name="Rectangle 9"/>
          <p:cNvSpPr/>
          <p:nvPr/>
        </p:nvSpPr>
        <p:spPr>
          <a:xfrm>
            <a:off x="685800" y="355937"/>
            <a:ext cx="3581400" cy="1015663"/>
          </a:xfrm>
          <a:prstGeom prst="rect">
            <a:avLst/>
          </a:prstGeom>
          <a:noFill/>
          <a:ln>
            <a:noFill/>
          </a:ln>
        </p:spPr>
        <p:txBody>
          <a:bodyPr wrap="square">
            <a:spAutoFit/>
          </a:bodyPr>
          <a:lstStyle/>
          <a:p>
            <a:pPr rtl="1"/>
            <a:r>
              <a:rPr lang="fa-IR" sz="6000" dirty="0">
                <a:solidFill>
                  <a:srgbClr val="92D050"/>
                </a:solidFill>
                <a:latin typeface="Quarantine BRK" pitchFamily="2" charset="0"/>
                <a:cs typeface="B Yekan" pitchFamily="2" charset="-78"/>
              </a:rPr>
              <a:t>تجربه یک </a:t>
            </a:r>
            <a:endParaRPr lang="en-US" sz="6000" dirty="0">
              <a:solidFill>
                <a:srgbClr val="92D050"/>
              </a:solidFill>
              <a:latin typeface="Quarantine BRK" pitchFamily="2" charset="0"/>
              <a:cs typeface="B Yekan" pitchFamily="2" charset="-78"/>
            </a:endParaRPr>
          </a:p>
        </p:txBody>
      </p:sp>
      <p:sp>
        <p:nvSpPr>
          <p:cNvPr id="11" name="Rectangle 10"/>
          <p:cNvSpPr/>
          <p:nvPr/>
        </p:nvSpPr>
        <p:spPr>
          <a:xfrm>
            <a:off x="838200" y="2743200"/>
            <a:ext cx="1539204" cy="830997"/>
          </a:xfrm>
          <a:prstGeom prst="rect">
            <a:avLst/>
          </a:prstGeom>
        </p:spPr>
        <p:txBody>
          <a:bodyPr wrap="none">
            <a:spAutoFit/>
          </a:bodyPr>
          <a:lstStyle/>
          <a:p>
            <a:r>
              <a:rPr lang="fa-IR" sz="4800" dirty="0">
                <a:solidFill>
                  <a:srgbClr val="92D050"/>
                </a:solidFill>
                <a:latin typeface="Quarantine BRK" pitchFamily="2" charset="0"/>
                <a:cs typeface="B Yekan" pitchFamily="2" charset="-78"/>
              </a:rPr>
              <a:t>واقعی</a:t>
            </a:r>
            <a:endParaRPr lang="en-US" sz="4800" dirty="0">
              <a:solidFill>
                <a:srgbClr val="92D050"/>
              </a:solidFill>
              <a:latin typeface="Quarantine BRK" pitchFamily="2" charset="0"/>
              <a:cs typeface="B Yekan" pitchFamily="2" charset="-78"/>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F:\axkadeh\Axkade9806.jpg"/>
          <p:cNvPicPr>
            <a:picLocks noChangeAspect="1" noChangeArrowheads="1"/>
          </p:cNvPicPr>
          <p:nvPr/>
        </p:nvPicPr>
        <p:blipFill>
          <a:blip r:embed="rId3" cstate="print">
            <a:lum bright="-20000" contrast="-40000"/>
          </a:blip>
          <a:srcRect l="17594" t="17910" r="2000" b="1485"/>
          <a:stretch>
            <a:fillRect/>
          </a:stretch>
        </p:blipFill>
        <p:spPr bwMode="auto">
          <a:xfrm flipH="1">
            <a:off x="0" y="0"/>
            <a:ext cx="9144000" cy="6858000"/>
          </a:xfrm>
          <a:prstGeom prst="rect">
            <a:avLst/>
          </a:prstGeom>
          <a:noFill/>
        </p:spPr>
      </p:pic>
      <p:sp>
        <p:nvSpPr>
          <p:cNvPr id="15" name="Rectangle 14"/>
          <p:cNvSpPr/>
          <p:nvPr/>
        </p:nvSpPr>
        <p:spPr>
          <a:xfrm>
            <a:off x="-609600" y="-1143000"/>
            <a:ext cx="6167073" cy="11079956"/>
          </a:xfrm>
          <a:prstGeom prst="rect">
            <a:avLst/>
          </a:prstGeom>
        </p:spPr>
        <p:txBody>
          <a:bodyPr wrap="none">
            <a:spAutoFit/>
          </a:bodyPr>
          <a:lstStyle/>
          <a:p>
            <a:r>
              <a:rPr lang="fa-IR" sz="71400" dirty="0">
                <a:solidFill>
                  <a:schemeClr val="bg1">
                    <a:lumMod val="50000"/>
                  </a:schemeClr>
                </a:solidFill>
                <a:latin typeface="A GOOGLE" pitchFamily="34"/>
                <a:cs typeface="B Titr" pitchFamily="2" charset="-78"/>
              </a:rPr>
              <a:t>3</a:t>
            </a:r>
            <a:endParaRPr lang="en-US" sz="71400" dirty="0">
              <a:solidFill>
                <a:schemeClr val="bg1">
                  <a:lumMod val="50000"/>
                </a:schemeClr>
              </a:solidFill>
              <a:latin typeface="A GOOGLE" pitchFamily="34"/>
              <a:cs typeface="B Titr" pitchFamily="2" charset="-78"/>
            </a:endParaRPr>
          </a:p>
        </p:txBody>
      </p:sp>
      <p:sp>
        <p:nvSpPr>
          <p:cNvPr id="7" name="Rectangle 6"/>
          <p:cNvSpPr/>
          <p:nvPr/>
        </p:nvSpPr>
        <p:spPr>
          <a:xfrm>
            <a:off x="0" y="4419600"/>
            <a:ext cx="9144000" cy="1423095"/>
          </a:xfrm>
          <a:prstGeom prst="rect">
            <a:avLst/>
          </a:prstGeom>
          <a:solidFill>
            <a:srgbClr val="FF000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rtl="1"/>
            <a:endParaRPr lang="en-US" sz="7200" dirty="0">
              <a:solidFill>
                <a:srgbClr val="FFFFFF"/>
              </a:solidFill>
              <a:cs typeface="QuranTaha" pitchFamily="2" charset="-78"/>
            </a:endParaRPr>
          </a:p>
        </p:txBody>
      </p:sp>
      <p:sp>
        <p:nvSpPr>
          <p:cNvPr id="10" name="Rectangle 9"/>
          <p:cNvSpPr/>
          <p:nvPr/>
        </p:nvSpPr>
        <p:spPr>
          <a:xfrm>
            <a:off x="-990600" y="1066800"/>
            <a:ext cx="4953000" cy="1862048"/>
          </a:xfrm>
          <a:prstGeom prst="rect">
            <a:avLst/>
          </a:prstGeom>
          <a:noFill/>
          <a:ln>
            <a:noFill/>
          </a:ln>
        </p:spPr>
        <p:txBody>
          <a:bodyPr wrap="square">
            <a:spAutoFit/>
          </a:bodyPr>
          <a:lstStyle/>
          <a:p>
            <a:pPr algn="ctr" rtl="1"/>
            <a:r>
              <a:rPr lang="fa-IR" sz="11500" dirty="0">
                <a:solidFill>
                  <a:srgbClr val="FFFF00"/>
                </a:solidFill>
                <a:effectLst>
                  <a:outerShdw blurRad="38100" dist="38100" dir="2700000" algn="tl">
                    <a:srgbClr val="000000">
                      <a:alpha val="43137"/>
                    </a:srgbClr>
                  </a:outerShdw>
                </a:effectLst>
                <a:latin typeface="Quarantine BRK" pitchFamily="2" charset="0"/>
                <a:cs typeface="QuranTaha" pitchFamily="2" charset="-78"/>
              </a:rPr>
              <a:t>ارائه</a:t>
            </a:r>
            <a:endParaRPr lang="en-US" sz="11500" dirty="0">
              <a:solidFill>
                <a:srgbClr val="FFFF00"/>
              </a:solidFill>
              <a:effectLst>
                <a:outerShdw blurRad="38100" dist="38100" dir="2700000" algn="tl">
                  <a:srgbClr val="000000">
                    <a:alpha val="43137"/>
                  </a:srgbClr>
                </a:outerShdw>
              </a:effectLst>
              <a:latin typeface="Quarantine BRK" pitchFamily="2" charset="0"/>
              <a:cs typeface="QuranTaha" pitchFamily="2" charset="-78"/>
            </a:endParaRPr>
          </a:p>
        </p:txBody>
      </p:sp>
      <p:sp>
        <p:nvSpPr>
          <p:cNvPr id="11" name="TextBox 10"/>
          <p:cNvSpPr txBox="1"/>
          <p:nvPr/>
        </p:nvSpPr>
        <p:spPr>
          <a:xfrm>
            <a:off x="228600" y="4419600"/>
            <a:ext cx="8610600" cy="1384995"/>
          </a:xfrm>
          <a:prstGeom prst="rect">
            <a:avLst/>
          </a:prstGeom>
          <a:noFill/>
        </p:spPr>
        <p:txBody>
          <a:bodyPr wrap="square" rtlCol="0">
            <a:spAutoFit/>
          </a:bodyPr>
          <a:lstStyle/>
          <a:p>
            <a:pPr algn="just" rtl="1"/>
            <a:r>
              <a:rPr lang="fa-IR" sz="2800" dirty="0">
                <a:solidFill>
                  <a:schemeClr val="bg1"/>
                </a:solidFill>
                <a:latin typeface="Tahoma" pitchFamily="34" charset="0"/>
                <a:ea typeface="Tahoma" pitchFamily="34" charset="0"/>
                <a:cs typeface="B Koodak" pitchFamily="2" charset="-78"/>
              </a:rPr>
              <a:t>شما فکر می‌کنید ایده یا محصول شگفت‌انگیزی دارید؟ تا حالا سعی کرده‌اید آن را به دیگران ارائه دهید؟ درسته، اغلب افراد بعد از یک ارائه ناموفق ناامید می‌شوند. پس ارائه خوب را یاد بگیرید.</a:t>
            </a:r>
            <a:endParaRPr lang="en-US" sz="2800" dirty="0">
              <a:solidFill>
                <a:schemeClr val="bg1"/>
              </a:solidFill>
              <a:latin typeface="Tahoma" pitchFamily="34" charset="0"/>
              <a:ea typeface="Tahoma" pitchFamily="34" charset="0"/>
              <a:cs typeface="B Koodak" pitchFamily="2" charset="-78"/>
            </a:endParaRPr>
          </a:p>
        </p:txBody>
      </p:sp>
      <p:sp>
        <p:nvSpPr>
          <p:cNvPr id="13" name="Rectangle 12"/>
          <p:cNvSpPr/>
          <p:nvPr/>
        </p:nvSpPr>
        <p:spPr>
          <a:xfrm>
            <a:off x="1981200" y="355937"/>
            <a:ext cx="3581400" cy="1015663"/>
          </a:xfrm>
          <a:prstGeom prst="rect">
            <a:avLst/>
          </a:prstGeom>
          <a:noFill/>
          <a:ln>
            <a:noFill/>
          </a:ln>
        </p:spPr>
        <p:txBody>
          <a:bodyPr wrap="square">
            <a:spAutoFit/>
          </a:bodyPr>
          <a:lstStyle/>
          <a:p>
            <a:pPr rtl="1"/>
            <a:r>
              <a:rPr lang="fa-IR" sz="6000" dirty="0">
                <a:solidFill>
                  <a:srgbClr val="92D050"/>
                </a:solidFill>
                <a:latin typeface="Quarantine BRK" pitchFamily="2" charset="0"/>
                <a:cs typeface="B Yekan" pitchFamily="2" charset="-78"/>
              </a:rPr>
              <a:t>چالش  در </a:t>
            </a:r>
            <a:endParaRPr lang="en-US" sz="6000" dirty="0">
              <a:solidFill>
                <a:srgbClr val="92D050"/>
              </a:solidFill>
              <a:latin typeface="Quarantine BRK" pitchFamily="2" charset="0"/>
              <a:cs typeface="B Yekan" pitchFamily="2" charset="-78"/>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descr="F:\axkadeh\Axkade2740.jpg"/>
          <p:cNvPicPr>
            <a:picLocks noChangeAspect="1" noChangeArrowheads="1"/>
          </p:cNvPicPr>
          <p:nvPr/>
        </p:nvPicPr>
        <p:blipFill>
          <a:blip r:embed="rId3" cstate="print">
            <a:lum bright="-20000" contrast="-40000"/>
          </a:blip>
          <a:srcRect t="26667"/>
          <a:stretch>
            <a:fillRect/>
          </a:stretch>
        </p:blipFill>
        <p:spPr bwMode="auto">
          <a:xfrm>
            <a:off x="0" y="0"/>
            <a:ext cx="9144000" cy="6858000"/>
          </a:xfrm>
          <a:prstGeom prst="rect">
            <a:avLst/>
          </a:prstGeom>
          <a:noFill/>
        </p:spPr>
      </p:pic>
      <p:sp>
        <p:nvSpPr>
          <p:cNvPr id="15" name="Rectangle 14"/>
          <p:cNvSpPr/>
          <p:nvPr/>
        </p:nvSpPr>
        <p:spPr>
          <a:xfrm>
            <a:off x="-609600" y="-1143000"/>
            <a:ext cx="5854488" cy="11079956"/>
          </a:xfrm>
          <a:prstGeom prst="rect">
            <a:avLst/>
          </a:prstGeom>
        </p:spPr>
        <p:txBody>
          <a:bodyPr wrap="none">
            <a:spAutoFit/>
          </a:bodyPr>
          <a:lstStyle/>
          <a:p>
            <a:r>
              <a:rPr lang="fa-IR" sz="71400" dirty="0">
                <a:solidFill>
                  <a:schemeClr val="bg1">
                    <a:lumMod val="50000"/>
                  </a:schemeClr>
                </a:solidFill>
                <a:latin typeface="A GOOGLE" pitchFamily="34"/>
                <a:cs typeface="B Titr" pitchFamily="2" charset="-78"/>
              </a:rPr>
              <a:t>4</a:t>
            </a:r>
            <a:endParaRPr lang="en-US" sz="71400" dirty="0">
              <a:solidFill>
                <a:schemeClr val="bg1">
                  <a:lumMod val="50000"/>
                </a:schemeClr>
              </a:solidFill>
              <a:latin typeface="A GOOGLE" pitchFamily="34"/>
              <a:cs typeface="B Titr" pitchFamily="2" charset="-78"/>
            </a:endParaRPr>
          </a:p>
        </p:txBody>
      </p:sp>
      <p:sp>
        <p:nvSpPr>
          <p:cNvPr id="7" name="Rectangle 6"/>
          <p:cNvSpPr/>
          <p:nvPr/>
        </p:nvSpPr>
        <p:spPr>
          <a:xfrm>
            <a:off x="0" y="4419600"/>
            <a:ext cx="9144000" cy="1423095"/>
          </a:xfrm>
          <a:prstGeom prst="rect">
            <a:avLst/>
          </a:prstGeom>
          <a:solidFill>
            <a:srgbClr val="FF000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rtl="1"/>
            <a:endParaRPr lang="en-US" sz="7200" dirty="0">
              <a:solidFill>
                <a:srgbClr val="FFFFFF"/>
              </a:solidFill>
              <a:cs typeface="QuranTaha" pitchFamily="2" charset="-78"/>
            </a:endParaRPr>
          </a:p>
        </p:txBody>
      </p:sp>
      <p:sp>
        <p:nvSpPr>
          <p:cNvPr id="10" name="Rectangle 9"/>
          <p:cNvSpPr/>
          <p:nvPr/>
        </p:nvSpPr>
        <p:spPr>
          <a:xfrm>
            <a:off x="-152400" y="1859340"/>
            <a:ext cx="4953000" cy="1569660"/>
          </a:xfrm>
          <a:prstGeom prst="rect">
            <a:avLst/>
          </a:prstGeom>
          <a:noFill/>
          <a:ln>
            <a:noFill/>
          </a:ln>
        </p:spPr>
        <p:txBody>
          <a:bodyPr wrap="square">
            <a:spAutoFit/>
          </a:bodyPr>
          <a:lstStyle/>
          <a:p>
            <a:pPr algn="ctr" rtl="1"/>
            <a:r>
              <a:rPr lang="fa-IR" sz="9600" dirty="0">
                <a:solidFill>
                  <a:srgbClr val="FFFF00"/>
                </a:solidFill>
                <a:effectLst>
                  <a:outerShdw blurRad="38100" dist="38100" dir="2700000" algn="tl">
                    <a:srgbClr val="000000">
                      <a:alpha val="43137"/>
                    </a:srgbClr>
                  </a:outerShdw>
                </a:effectLst>
                <a:latin typeface="Quarantine BRK" pitchFamily="2" charset="0"/>
                <a:cs typeface="QuranTaha" pitchFamily="2" charset="-78"/>
              </a:rPr>
              <a:t>همکار</a:t>
            </a:r>
            <a:endParaRPr lang="en-US" sz="9600" dirty="0">
              <a:solidFill>
                <a:srgbClr val="FFFF00"/>
              </a:solidFill>
              <a:effectLst>
                <a:outerShdw blurRad="38100" dist="38100" dir="2700000" algn="tl">
                  <a:srgbClr val="000000">
                    <a:alpha val="43137"/>
                  </a:srgbClr>
                </a:outerShdw>
              </a:effectLst>
              <a:latin typeface="Quarantine BRK" pitchFamily="2" charset="0"/>
              <a:cs typeface="QuranTaha" pitchFamily="2" charset="-78"/>
            </a:endParaRPr>
          </a:p>
        </p:txBody>
      </p:sp>
      <p:sp>
        <p:nvSpPr>
          <p:cNvPr id="13" name="Rectangle 12"/>
          <p:cNvSpPr/>
          <p:nvPr/>
        </p:nvSpPr>
        <p:spPr>
          <a:xfrm>
            <a:off x="-533400" y="1135559"/>
            <a:ext cx="3581400" cy="769441"/>
          </a:xfrm>
          <a:prstGeom prst="rect">
            <a:avLst/>
          </a:prstGeom>
          <a:noFill/>
          <a:ln>
            <a:noFill/>
          </a:ln>
        </p:spPr>
        <p:txBody>
          <a:bodyPr wrap="square">
            <a:spAutoFit/>
          </a:bodyPr>
          <a:lstStyle/>
          <a:p>
            <a:pPr algn="ctr" rtl="1"/>
            <a:r>
              <a:rPr lang="fa-IR" sz="4400" dirty="0">
                <a:solidFill>
                  <a:srgbClr val="92D050"/>
                </a:solidFill>
                <a:latin typeface="Quarantine BRK" pitchFamily="2" charset="0"/>
                <a:cs typeface="B Yekan" pitchFamily="2" charset="-78"/>
              </a:rPr>
              <a:t>پیدا</a:t>
            </a:r>
            <a:r>
              <a:rPr lang="en-US" sz="4400" dirty="0">
                <a:solidFill>
                  <a:srgbClr val="92D050"/>
                </a:solidFill>
                <a:latin typeface="Quarantine BRK" pitchFamily="2" charset="0"/>
                <a:cs typeface="B Yekan" pitchFamily="2" charset="-78"/>
              </a:rPr>
              <a:t> </a:t>
            </a:r>
            <a:r>
              <a:rPr lang="fa-IR" sz="4400" dirty="0">
                <a:solidFill>
                  <a:srgbClr val="92D050"/>
                </a:solidFill>
                <a:latin typeface="Quarantine BRK" pitchFamily="2" charset="0"/>
                <a:cs typeface="B Yekan" pitchFamily="2" charset="-78"/>
              </a:rPr>
              <a:t>کردن</a:t>
            </a:r>
            <a:endParaRPr lang="en-US" sz="4400" dirty="0">
              <a:solidFill>
                <a:srgbClr val="92D050"/>
              </a:solidFill>
              <a:latin typeface="Quarantine BRK" pitchFamily="2" charset="0"/>
              <a:cs typeface="B Yekan" pitchFamily="2" charset="-78"/>
            </a:endParaRPr>
          </a:p>
        </p:txBody>
      </p:sp>
      <p:sp>
        <p:nvSpPr>
          <p:cNvPr id="12" name="TextBox 11"/>
          <p:cNvSpPr txBox="1"/>
          <p:nvPr/>
        </p:nvSpPr>
        <p:spPr>
          <a:xfrm>
            <a:off x="304800" y="4419600"/>
            <a:ext cx="8686800" cy="1384995"/>
          </a:xfrm>
          <a:prstGeom prst="rect">
            <a:avLst/>
          </a:prstGeom>
          <a:noFill/>
        </p:spPr>
        <p:txBody>
          <a:bodyPr wrap="square" rtlCol="0">
            <a:spAutoFit/>
          </a:bodyPr>
          <a:lstStyle/>
          <a:p>
            <a:pPr algn="just" rtl="1"/>
            <a:r>
              <a:rPr lang="fa-IR" sz="2800" dirty="0">
                <a:solidFill>
                  <a:schemeClr val="bg1"/>
                </a:solidFill>
                <a:latin typeface="Tahoma" pitchFamily="34" charset="0"/>
                <a:ea typeface="Tahoma" pitchFamily="34" charset="0"/>
                <a:cs typeface="B Koodak" pitchFamily="2" charset="-78"/>
              </a:rPr>
              <a:t>شما برای اه‌اندازی کسب و کار نوپا، بیش از ایده و سرمایه‌گذار و دفتر به یک همکار خوب نیاز دارید. همکاران شما باید کسانی باشند با دغدغه‌های شما. آنها مثل شما در این رویداد شرکت می‌کنند.</a:t>
            </a:r>
            <a:endParaRPr lang="en-US" sz="2800" dirty="0">
              <a:solidFill>
                <a:schemeClr val="bg1"/>
              </a:solidFill>
              <a:latin typeface="Tahoma" pitchFamily="34" charset="0"/>
              <a:ea typeface="Tahoma" pitchFamily="34" charset="0"/>
              <a:cs typeface="B Koodak" pitchFamily="2" charset="-78"/>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F:\axkadeh\Axkade8803.jpg"/>
          <p:cNvPicPr>
            <a:picLocks noChangeAspect="1" noChangeArrowheads="1"/>
          </p:cNvPicPr>
          <p:nvPr/>
        </p:nvPicPr>
        <p:blipFill>
          <a:blip r:embed="rId3" cstate="print"/>
          <a:srcRect/>
          <a:stretch>
            <a:fillRect/>
          </a:stretch>
        </p:blipFill>
        <p:spPr bwMode="auto">
          <a:xfrm>
            <a:off x="0" y="0"/>
            <a:ext cx="9144000" cy="6858000"/>
          </a:xfrm>
          <a:prstGeom prst="rect">
            <a:avLst/>
          </a:prstGeom>
          <a:noFill/>
        </p:spPr>
      </p:pic>
      <p:sp>
        <p:nvSpPr>
          <p:cNvPr id="15" name="Rectangle 14"/>
          <p:cNvSpPr/>
          <p:nvPr/>
        </p:nvSpPr>
        <p:spPr>
          <a:xfrm>
            <a:off x="-609600" y="-1143000"/>
            <a:ext cx="5589992" cy="11079956"/>
          </a:xfrm>
          <a:prstGeom prst="rect">
            <a:avLst/>
          </a:prstGeom>
        </p:spPr>
        <p:txBody>
          <a:bodyPr wrap="none">
            <a:spAutoFit/>
          </a:bodyPr>
          <a:lstStyle/>
          <a:p>
            <a:r>
              <a:rPr lang="fa-IR" sz="71400" dirty="0">
                <a:solidFill>
                  <a:schemeClr val="bg1">
                    <a:lumMod val="50000"/>
                  </a:schemeClr>
                </a:solidFill>
                <a:latin typeface="A GOOGLE" pitchFamily="34"/>
                <a:cs typeface="B Titr" pitchFamily="2" charset="-78"/>
              </a:rPr>
              <a:t>5</a:t>
            </a:r>
            <a:endParaRPr lang="en-US" sz="71400" dirty="0">
              <a:solidFill>
                <a:schemeClr val="bg1">
                  <a:lumMod val="50000"/>
                </a:schemeClr>
              </a:solidFill>
              <a:latin typeface="A GOOGLE" pitchFamily="34"/>
              <a:cs typeface="B Titr" pitchFamily="2" charset="-78"/>
            </a:endParaRPr>
          </a:p>
        </p:txBody>
      </p:sp>
      <p:sp>
        <p:nvSpPr>
          <p:cNvPr id="7" name="Rectangle 6"/>
          <p:cNvSpPr/>
          <p:nvPr/>
        </p:nvSpPr>
        <p:spPr>
          <a:xfrm>
            <a:off x="0" y="4419600"/>
            <a:ext cx="9144000" cy="1423095"/>
          </a:xfrm>
          <a:prstGeom prst="rect">
            <a:avLst/>
          </a:prstGeom>
          <a:solidFill>
            <a:srgbClr val="FF000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rtl="1"/>
            <a:endParaRPr lang="en-US" sz="7200" dirty="0">
              <a:solidFill>
                <a:srgbClr val="FFFFFF"/>
              </a:solidFill>
              <a:cs typeface="QuranTaha" pitchFamily="2" charset="-78"/>
            </a:endParaRPr>
          </a:p>
        </p:txBody>
      </p:sp>
      <p:sp>
        <p:nvSpPr>
          <p:cNvPr id="10" name="Rectangle 9"/>
          <p:cNvSpPr/>
          <p:nvPr/>
        </p:nvSpPr>
        <p:spPr>
          <a:xfrm rot="3320193">
            <a:off x="1319067" y="2708708"/>
            <a:ext cx="4343400" cy="1200329"/>
          </a:xfrm>
          <a:prstGeom prst="rect">
            <a:avLst/>
          </a:prstGeom>
          <a:noFill/>
          <a:ln>
            <a:noFill/>
          </a:ln>
        </p:spPr>
        <p:txBody>
          <a:bodyPr wrap="square">
            <a:spAutoFit/>
          </a:bodyPr>
          <a:lstStyle/>
          <a:p>
            <a:pPr algn="ctr" rtl="1"/>
            <a:r>
              <a:rPr lang="fa-IR" sz="7200" dirty="0">
                <a:solidFill>
                  <a:srgbClr val="FFFF00"/>
                </a:solidFill>
                <a:effectLst>
                  <a:outerShdw blurRad="38100" dist="38100" dir="2700000" algn="tl">
                    <a:srgbClr val="000000">
                      <a:alpha val="43137"/>
                    </a:srgbClr>
                  </a:outerShdw>
                </a:effectLst>
                <a:latin typeface="Quarantine BRK" pitchFamily="2" charset="0"/>
                <a:cs typeface="QuranTaha" pitchFamily="2" charset="-78"/>
              </a:rPr>
              <a:t>شبکه</a:t>
            </a:r>
            <a:endParaRPr lang="en-US" sz="7200" dirty="0">
              <a:solidFill>
                <a:srgbClr val="FFFF00"/>
              </a:solidFill>
              <a:effectLst>
                <a:outerShdw blurRad="38100" dist="38100" dir="2700000" algn="tl">
                  <a:srgbClr val="000000">
                    <a:alpha val="43137"/>
                  </a:srgbClr>
                </a:outerShdw>
              </a:effectLst>
              <a:latin typeface="Quarantine BRK" pitchFamily="2" charset="0"/>
              <a:cs typeface="QuranTaha" pitchFamily="2" charset="-78"/>
            </a:endParaRPr>
          </a:p>
        </p:txBody>
      </p:sp>
      <p:sp>
        <p:nvSpPr>
          <p:cNvPr id="13" name="Rectangle 12"/>
          <p:cNvSpPr/>
          <p:nvPr/>
        </p:nvSpPr>
        <p:spPr>
          <a:xfrm rot="17427023">
            <a:off x="-982006" y="1622524"/>
            <a:ext cx="4648200" cy="769441"/>
          </a:xfrm>
          <a:prstGeom prst="rect">
            <a:avLst/>
          </a:prstGeom>
          <a:noFill/>
          <a:ln>
            <a:noFill/>
          </a:ln>
        </p:spPr>
        <p:txBody>
          <a:bodyPr wrap="square">
            <a:spAutoFit/>
          </a:bodyPr>
          <a:lstStyle/>
          <a:p>
            <a:pPr rtl="1"/>
            <a:r>
              <a:rPr lang="fa-IR" sz="4400" dirty="0">
                <a:solidFill>
                  <a:srgbClr val="92D050"/>
                </a:solidFill>
                <a:latin typeface="Quarantine BRK" pitchFamily="2" charset="0"/>
                <a:cs typeface="B Yekan" pitchFamily="2" charset="-78"/>
              </a:rPr>
              <a:t>با افراد حرفه‌ای</a:t>
            </a:r>
            <a:endParaRPr lang="en-US" sz="4400" dirty="0">
              <a:solidFill>
                <a:srgbClr val="92D050"/>
              </a:solidFill>
              <a:latin typeface="Quarantine BRK" pitchFamily="2" charset="0"/>
              <a:cs typeface="B Yekan" pitchFamily="2" charset="-78"/>
            </a:endParaRPr>
          </a:p>
        </p:txBody>
      </p:sp>
      <p:sp>
        <p:nvSpPr>
          <p:cNvPr id="14" name="Rectangle 13"/>
          <p:cNvSpPr/>
          <p:nvPr/>
        </p:nvSpPr>
        <p:spPr>
          <a:xfrm rot="3320193">
            <a:off x="785667" y="994021"/>
            <a:ext cx="4343400" cy="1200329"/>
          </a:xfrm>
          <a:prstGeom prst="rect">
            <a:avLst/>
          </a:prstGeom>
          <a:noFill/>
          <a:ln>
            <a:noFill/>
          </a:ln>
        </p:spPr>
        <p:txBody>
          <a:bodyPr wrap="square">
            <a:spAutoFit/>
          </a:bodyPr>
          <a:lstStyle/>
          <a:p>
            <a:pPr algn="ctr" rtl="1"/>
            <a:r>
              <a:rPr lang="fa-IR" sz="7200" dirty="0">
                <a:solidFill>
                  <a:srgbClr val="FFFF00"/>
                </a:solidFill>
                <a:effectLst>
                  <a:outerShdw blurRad="38100" dist="38100" dir="2700000" algn="tl">
                    <a:srgbClr val="000000">
                      <a:alpha val="43137"/>
                    </a:srgbClr>
                  </a:outerShdw>
                </a:effectLst>
                <a:latin typeface="Quarantine BRK" pitchFamily="2" charset="0"/>
                <a:cs typeface="QuranTaha" pitchFamily="2" charset="-78"/>
              </a:rPr>
              <a:t>سازی</a:t>
            </a:r>
            <a:endParaRPr lang="en-US" sz="7200" dirty="0">
              <a:solidFill>
                <a:srgbClr val="FFFF00"/>
              </a:solidFill>
              <a:effectLst>
                <a:outerShdw blurRad="38100" dist="38100" dir="2700000" algn="tl">
                  <a:srgbClr val="000000">
                    <a:alpha val="43137"/>
                  </a:srgbClr>
                </a:outerShdw>
              </a:effectLst>
              <a:latin typeface="Quarantine BRK" pitchFamily="2" charset="0"/>
              <a:cs typeface="QuranTaha" pitchFamily="2" charset="-78"/>
            </a:endParaRPr>
          </a:p>
        </p:txBody>
      </p:sp>
      <p:sp>
        <p:nvSpPr>
          <p:cNvPr id="16" name="TextBox 15"/>
          <p:cNvSpPr txBox="1"/>
          <p:nvPr/>
        </p:nvSpPr>
        <p:spPr>
          <a:xfrm>
            <a:off x="304800" y="4495800"/>
            <a:ext cx="8686800" cy="1384995"/>
          </a:xfrm>
          <a:prstGeom prst="rect">
            <a:avLst/>
          </a:prstGeom>
          <a:noFill/>
        </p:spPr>
        <p:txBody>
          <a:bodyPr wrap="square" rtlCol="0">
            <a:spAutoFit/>
          </a:bodyPr>
          <a:lstStyle/>
          <a:p>
            <a:pPr algn="just" rtl="1"/>
            <a:r>
              <a:rPr lang="fa-IR" sz="2800" dirty="0">
                <a:solidFill>
                  <a:schemeClr val="bg1"/>
                </a:solidFill>
                <a:latin typeface="Tahoma" pitchFamily="34" charset="0"/>
                <a:ea typeface="Tahoma" pitchFamily="34" charset="0"/>
                <a:cs typeface="B Koodak" pitchFamily="2" charset="-78"/>
              </a:rPr>
              <a:t>ارتباطات با دیگران فرصت‎های بی‌نظیری در مسیر راه‌اندازی کسب و کار نوپای شما ایجاد خواهد کرد. مربیان، کارآفرینان و سرمایه‌گذاران در این رویداد با شما خواهند بود.</a:t>
            </a:r>
            <a:endParaRPr lang="en-US" sz="2800" dirty="0">
              <a:solidFill>
                <a:schemeClr val="bg1"/>
              </a:solidFill>
              <a:latin typeface="Tahoma" pitchFamily="34" charset="0"/>
              <a:ea typeface="Tahoma" pitchFamily="34" charset="0"/>
              <a:cs typeface="B Koodak" pitchFamily="2" charset="-78"/>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532</TotalTime>
  <Words>593</Words>
  <Application>Microsoft Office PowerPoint</Application>
  <PresentationFormat>On-screen Show (4:3)</PresentationFormat>
  <Paragraphs>103</Paragraphs>
  <Slides>17</Slides>
  <Notes>14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Calibri</vt:lpstr>
      <vt:lpstr>Arial</vt:lpstr>
      <vt:lpstr>A GOOGLE</vt:lpstr>
      <vt:lpstr>Quarantine BRK</vt:lpstr>
      <vt:lpstr>Tahoma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NPSoft.ir</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NPSoft</dc:creator>
  <cp:lastModifiedBy>Mahdi Nasseri</cp:lastModifiedBy>
  <cp:revision>36</cp:revision>
  <dcterms:created xsi:type="dcterms:W3CDTF">2014-09-02T07:45:57Z</dcterms:created>
  <dcterms:modified xsi:type="dcterms:W3CDTF">2023-11-08T14:02:49Z</dcterms:modified>
</cp:coreProperties>
</file>